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76" r:id="rId2"/>
    <p:sldId id="1055" r:id="rId3"/>
    <p:sldId id="1014" r:id="rId4"/>
    <p:sldId id="1018" r:id="rId5"/>
    <p:sldId id="630" r:id="rId6"/>
    <p:sldId id="631" r:id="rId7"/>
    <p:sldId id="1019" r:id="rId8"/>
    <p:sldId id="1012" r:id="rId9"/>
    <p:sldId id="1049" r:id="rId10"/>
    <p:sldId id="1051" r:id="rId11"/>
    <p:sldId id="1048" r:id="rId12"/>
    <p:sldId id="510" r:id="rId13"/>
    <p:sldId id="511" r:id="rId14"/>
    <p:sldId id="512" r:id="rId15"/>
    <p:sldId id="513" r:id="rId16"/>
    <p:sldId id="514" r:id="rId17"/>
    <p:sldId id="515" r:id="rId18"/>
    <p:sldId id="516" r:id="rId19"/>
    <p:sldId id="517" r:id="rId20"/>
    <p:sldId id="1057" r:id="rId21"/>
    <p:sldId id="1038" r:id="rId22"/>
    <p:sldId id="280" r:id="rId23"/>
    <p:sldId id="287" r:id="rId2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BAC8"/>
    <a:srgbClr val="6249DF"/>
    <a:srgbClr val="4782E1"/>
    <a:srgbClr val="04CEDE"/>
    <a:srgbClr val="2AA6DE"/>
    <a:srgbClr val="2097CF"/>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754" autoAdjust="0"/>
    <p:restoredTop sz="95033" autoAdjust="0"/>
  </p:normalViewPr>
  <p:slideViewPr>
    <p:cSldViewPr>
      <p:cViewPr varScale="1">
        <p:scale>
          <a:sx n="110" d="100"/>
          <a:sy n="110" d="100"/>
        </p:scale>
        <p:origin x="604" y="72"/>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8T13:50:32.626"/>
    </inkml:context>
    <inkml:brush xml:id="br0">
      <inkml:brushProperty name="width" value="0.05" units="cm"/>
      <inkml:brushProperty name="height" value="0.05" units="cm"/>
      <inkml:brushProperty name="color" value="#E71224"/>
    </inkml:brush>
  </inkml:definitions>
  <inkml:trace contextRef="#ctx0" brushRef="#br0">1 0 24575,'-1'0'-8191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6:47.675"/>
    </inkml:context>
    <inkml:brush xml:id="br0">
      <inkml:brushProperty name="width" value="0.05" units="cm"/>
      <inkml:brushProperty name="height" value="0.05" units="cm"/>
    </inkml:brush>
  </inkml:definitions>
  <inkml:trace contextRef="#ctx0" brushRef="#br0">1 0 24575,'4'0'0,"1"1"0,0 0 0,-1 0 0,1 0 0,-1 0 0,1 0 0,-1 1 0,0 0 0,1 0 0,-1 0 0,0 1 0,0-1 0,-1 1 0,5 4 0,6 6 0,0 1 0,14 19 0,5 5 0,-21-26-151,0 0-1,0-1 0,1 0 0,0-1 1,1 0-1,0-1 0,1-1 1,19 8-1,-17-11-6674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14:15:30.537"/>
    </inkml:context>
    <inkml:brush xml:id="br0">
      <inkml:brushProperty name="width" value="0.05" units="cm"/>
      <inkml:brushProperty name="height" value="0.05" units="cm"/>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4115333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https://unsplash.com/photos/CPs2X8JYmS8</a:t>
            </a:r>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3997642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23</a:t>
            </a:fld>
            <a:endParaRPr lang="en-US"/>
          </a:p>
        </p:txBody>
      </p:sp>
    </p:spTree>
    <p:extLst>
      <p:ext uri="{BB962C8B-B14F-4D97-AF65-F5344CB8AC3E}">
        <p14:creationId xmlns:p14="http://schemas.microsoft.com/office/powerpoint/2010/main" val="2120899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AA5042B-1E63-40C1-80BF-457AA382B5C1}"/>
              </a:ext>
            </a:extLst>
          </p:cNvPr>
          <p:cNvSpPr>
            <a:spLocks noGrp="1"/>
          </p:cNvSpPr>
          <p:nvPr>
            <p:ph type="pic" sz="quarter" idx="12"/>
          </p:nvPr>
        </p:nvSpPr>
        <p:spPr>
          <a:xfrm>
            <a:off x="7874289" y="457200"/>
            <a:ext cx="3814597" cy="59436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3" name="Subtitle 2"/>
          <p:cNvSpPr>
            <a:spLocks noGrp="1"/>
          </p:cNvSpPr>
          <p:nvPr userDrawn="1">
            <p:ph type="subTitle" idx="1"/>
          </p:nvPr>
        </p:nvSpPr>
        <p:spPr>
          <a:xfrm>
            <a:off x="2998069" y="3110614"/>
            <a:ext cx="4465623" cy="440969"/>
          </a:xfrm>
        </p:spPr>
        <p:txBody>
          <a:bodyPr>
            <a:normAutofit/>
          </a:bodyPr>
          <a:lstStyle>
            <a:lvl1pPr marL="0" indent="0" algn="l">
              <a:buNone/>
              <a:defRPr lang="en-US" sz="2000" kern="1200" smtClean="0">
                <a:solidFill>
                  <a:schemeClr val="tx1">
                    <a:lumMod val="50000"/>
                    <a:lumOff val="50000"/>
                  </a:schemeClr>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a:t>
            </a:r>
          </a:p>
        </p:txBody>
      </p:sp>
      <p:sp>
        <p:nvSpPr>
          <p:cNvPr id="6" name="Rectangle: Rounded Corners 5">
            <a:extLst>
              <a:ext uri="{FF2B5EF4-FFF2-40B4-BE49-F238E27FC236}">
                <a16:creationId xmlns:a16="http://schemas.microsoft.com/office/drawing/2014/main" id="{7A254C7B-7BC5-221C-6C48-70919B87CB37}"/>
              </a:ext>
            </a:extLst>
          </p:cNvPr>
          <p:cNvSpPr/>
          <p:nvPr userDrawn="1"/>
        </p:nvSpPr>
        <p:spPr>
          <a:xfrm>
            <a:off x="1053852" y="-888882"/>
            <a:ext cx="1399981" cy="4533905"/>
          </a:xfrm>
          <a:prstGeom prst="roundRect">
            <a:avLst>
              <a:gd name="adj" fmla="val 50000"/>
            </a:avLst>
          </a:prstGeom>
          <a:gradFill>
            <a:gsLst>
              <a:gs pos="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13">
            <a:extLst>
              <a:ext uri="{FF2B5EF4-FFF2-40B4-BE49-F238E27FC236}">
                <a16:creationId xmlns:a16="http://schemas.microsoft.com/office/drawing/2014/main" id="{0DC05CDE-C52B-40B7-B4BA-33724C1D8F84}"/>
              </a:ext>
            </a:extLst>
          </p:cNvPr>
          <p:cNvSpPr>
            <a:spLocks noGrp="1"/>
          </p:cNvSpPr>
          <p:nvPr>
            <p:ph type="dt" sz="half" idx="13"/>
          </p:nvPr>
        </p:nvSpPr>
        <p:spPr/>
        <p:txBody>
          <a:bodyPr/>
          <a:lstStyle/>
          <a:p>
            <a:fld id="{425404F2-BE9A-4460-8815-8F645183555F}" type="datetimeFigureOut">
              <a:rPr lang="en-US" smtClean="0"/>
              <a:pPr/>
              <a:t>1/2/2024</a:t>
            </a:fld>
            <a:endParaRPr lang="en-US"/>
          </a:p>
        </p:txBody>
      </p:sp>
      <p:sp>
        <p:nvSpPr>
          <p:cNvPr id="15" name="Footer Placeholder 14">
            <a:extLst>
              <a:ext uri="{FF2B5EF4-FFF2-40B4-BE49-F238E27FC236}">
                <a16:creationId xmlns:a16="http://schemas.microsoft.com/office/drawing/2014/main" id="{38614599-D05F-E878-B5C9-AA292AE8F952}"/>
              </a:ext>
            </a:extLst>
          </p:cNvPr>
          <p:cNvSpPr>
            <a:spLocks noGrp="1"/>
          </p:cNvSpPr>
          <p:nvPr>
            <p:ph type="ftr" sz="quarter" idx="14"/>
          </p:nvPr>
        </p:nvSpPr>
        <p:spPr/>
        <p:txBody>
          <a:bodyPr/>
          <a:lstStyle/>
          <a:p>
            <a:r>
              <a:rPr lang="en-US"/>
              <a:t>www.anubhavtrainings.com</a:t>
            </a:r>
            <a:endParaRPr lang="en-US" dirty="0"/>
          </a:p>
        </p:txBody>
      </p:sp>
      <p:sp>
        <p:nvSpPr>
          <p:cNvPr id="16" name="Slide Number Placeholder 15">
            <a:extLst>
              <a:ext uri="{FF2B5EF4-FFF2-40B4-BE49-F238E27FC236}">
                <a16:creationId xmlns:a16="http://schemas.microsoft.com/office/drawing/2014/main" id="{2E26D554-A29F-64E3-B8CB-826AAA4692E2}"/>
              </a:ext>
            </a:extLst>
          </p:cNvPr>
          <p:cNvSpPr>
            <a:spLocks noGrp="1"/>
          </p:cNvSpPr>
          <p:nvPr>
            <p:ph type="sldNum" sz="quarter" idx="15"/>
          </p:nvPr>
        </p:nvSpPr>
        <p:spPr/>
        <p:txBody>
          <a:bodyPr/>
          <a:lstStyle/>
          <a:p>
            <a:fld id="{96E69268-9C8B-4EBF-A9EE-DC5DC2D48DC3}" type="slidenum">
              <a:rPr lang="en-US" smtClean="0"/>
              <a:pPr/>
              <a:t>‹#›</a:t>
            </a:fld>
            <a:endParaRPr lang="en-US"/>
          </a:p>
        </p:txBody>
      </p:sp>
      <p:sp>
        <p:nvSpPr>
          <p:cNvPr id="17" name="Title 16">
            <a:extLst>
              <a:ext uri="{FF2B5EF4-FFF2-40B4-BE49-F238E27FC236}">
                <a16:creationId xmlns:a16="http://schemas.microsoft.com/office/drawing/2014/main" id="{89077266-29FE-F506-13C7-062F5A7F349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865608"/>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1280924"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4089236"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3" name="Picture Placeholder 14">
            <a:extLst>
              <a:ext uri="{FF2B5EF4-FFF2-40B4-BE49-F238E27FC236}">
                <a16:creationId xmlns:a16="http://schemas.microsoft.com/office/drawing/2014/main" id="{769836EF-E50C-1D80-7BC5-2C1FCB443C2A}"/>
              </a:ext>
            </a:extLst>
          </p:cNvPr>
          <p:cNvSpPr>
            <a:spLocks noGrp="1"/>
          </p:cNvSpPr>
          <p:nvPr>
            <p:ph type="pic" sz="quarter" idx="13"/>
          </p:nvPr>
        </p:nvSpPr>
        <p:spPr>
          <a:xfrm>
            <a:off x="666174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4" name="Picture Placeholder 14">
            <a:extLst>
              <a:ext uri="{FF2B5EF4-FFF2-40B4-BE49-F238E27FC236}">
                <a16:creationId xmlns:a16="http://schemas.microsoft.com/office/drawing/2014/main" id="{B3EB6BE3-0B1D-874E-F694-CFFDA07BFA26}"/>
              </a:ext>
            </a:extLst>
          </p:cNvPr>
          <p:cNvSpPr>
            <a:spLocks noGrp="1"/>
          </p:cNvSpPr>
          <p:nvPr>
            <p:ph type="pic" sz="quarter" idx="14"/>
          </p:nvPr>
        </p:nvSpPr>
        <p:spPr>
          <a:xfrm>
            <a:off x="922206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5" name="Picture 4">
            <a:extLst>
              <a:ext uri="{FF2B5EF4-FFF2-40B4-BE49-F238E27FC236}">
                <a16:creationId xmlns:a16="http://schemas.microsoft.com/office/drawing/2014/main" id="{3E283EC2-3176-C1E7-9CC6-336F2EC894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75579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6150404" cy="509048"/>
          </a:xfrm>
        </p:spPr>
        <p:txBody>
          <a:bodyPr>
            <a:noAutofit/>
          </a:bodyPr>
          <a:lstStyle>
            <a:lvl1pPr>
              <a:defRPr sz="3600" b="1">
                <a:latin typeface="+mn-lt"/>
              </a:defRPr>
            </a:lvl1pPr>
          </a:lstStyle>
          <a:p>
            <a:r>
              <a:rPr lang="en-US" dirty="0"/>
              <a:t>Click to edit</a:t>
            </a:r>
          </a:p>
        </p:txBody>
      </p:sp>
      <p:sp>
        <p:nvSpPr>
          <p:cNvPr id="4" name="Text Placeholder 3">
            <a:extLst>
              <a:ext uri="{FF2B5EF4-FFF2-40B4-BE49-F238E27FC236}">
                <a16:creationId xmlns:a16="http://schemas.microsoft.com/office/drawing/2014/main" id="{CB0770F5-62F7-D971-F2E0-3D95B8950A24}"/>
              </a:ext>
            </a:extLst>
          </p:cNvPr>
          <p:cNvSpPr>
            <a:spLocks noGrp="1"/>
          </p:cNvSpPr>
          <p:nvPr>
            <p:ph type="body" sz="quarter" idx="11"/>
          </p:nvPr>
        </p:nvSpPr>
        <p:spPr>
          <a:xfrm>
            <a:off x="1030147" y="1468760"/>
            <a:ext cx="6134241" cy="371615"/>
          </a:xfrm>
        </p:spPr>
        <p:txBody>
          <a:bodyPr anchor="ctr">
            <a:noAutofit/>
          </a:bodyPr>
          <a:lstStyle>
            <a:lvl1pPr marL="0" indent="0">
              <a:buFontTx/>
              <a:buNone/>
              <a:defRPr sz="1800">
                <a:solidFill>
                  <a:schemeClr val="tx1">
                    <a:lumMod val="50000"/>
                    <a:lumOff val="50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p>
        </p:txBody>
      </p:sp>
      <p:sp>
        <p:nvSpPr>
          <p:cNvPr id="13" name="Picture Placeholder 12">
            <a:extLst>
              <a:ext uri="{FF2B5EF4-FFF2-40B4-BE49-F238E27FC236}">
                <a16:creationId xmlns:a16="http://schemas.microsoft.com/office/drawing/2014/main" id="{B6395716-0E22-8C6D-2F09-AB6CE421CA06}"/>
              </a:ext>
            </a:extLst>
          </p:cNvPr>
          <p:cNvSpPr>
            <a:spLocks noGrp="1"/>
          </p:cNvSpPr>
          <p:nvPr>
            <p:ph type="pic" sz="quarter" idx="12"/>
          </p:nvPr>
        </p:nvSpPr>
        <p:spPr>
          <a:xfrm>
            <a:off x="1030144"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sp>
        <p:nvSpPr>
          <p:cNvPr id="12" name="Picture Placeholder 11">
            <a:extLst>
              <a:ext uri="{FF2B5EF4-FFF2-40B4-BE49-F238E27FC236}">
                <a16:creationId xmlns:a16="http://schemas.microsoft.com/office/drawing/2014/main" id="{A581B83D-31CE-3BFF-D9DF-C48FD812AAB6}"/>
              </a:ext>
            </a:extLst>
          </p:cNvPr>
          <p:cNvSpPr>
            <a:spLocks noGrp="1"/>
          </p:cNvSpPr>
          <p:nvPr>
            <p:ph type="pic" sz="quarter" idx="13"/>
          </p:nvPr>
        </p:nvSpPr>
        <p:spPr>
          <a:xfrm>
            <a:off x="6371137"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pic>
        <p:nvPicPr>
          <p:cNvPr id="3" name="Picture 2">
            <a:extLst>
              <a:ext uri="{FF2B5EF4-FFF2-40B4-BE49-F238E27FC236}">
                <a16:creationId xmlns:a16="http://schemas.microsoft.com/office/drawing/2014/main" id="{E7ADD001-3A33-5930-4A10-F3801EAF1F7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0660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y Choose Us">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ECA82BE-AC51-50C1-6A5A-D410D1073406}"/>
              </a:ext>
            </a:extLst>
          </p:cNvPr>
          <p:cNvSpPr>
            <a:spLocks noGrp="1"/>
          </p:cNvSpPr>
          <p:nvPr>
            <p:ph type="pic" sz="quarter" idx="10"/>
          </p:nvPr>
        </p:nvSpPr>
        <p:spPr>
          <a:xfrm>
            <a:off x="-1" y="-1"/>
            <a:ext cx="8065009" cy="6858000"/>
          </a:xfrm>
          <a:custGeom>
            <a:avLst/>
            <a:gdLst>
              <a:gd name="connsiteX0" fmla="*/ 0 w 8254652"/>
              <a:gd name="connsiteY0" fmla="*/ 0 h 6858000"/>
              <a:gd name="connsiteX1" fmla="*/ 8254652 w 8254652"/>
              <a:gd name="connsiteY1" fmla="*/ 0 h 6858000"/>
              <a:gd name="connsiteX2" fmla="*/ 8254652 w 8254652"/>
              <a:gd name="connsiteY2" fmla="*/ 6858000 h 6858000"/>
              <a:gd name="connsiteX3" fmla="*/ 0 w 82546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54652" h="6858000">
                <a:moveTo>
                  <a:pt x="0" y="0"/>
                </a:moveTo>
                <a:lnTo>
                  <a:pt x="8254652" y="0"/>
                </a:lnTo>
                <a:lnTo>
                  <a:pt x="8254652"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3" name="Picture 2">
            <a:extLst>
              <a:ext uri="{FF2B5EF4-FFF2-40B4-BE49-F238E27FC236}">
                <a16:creationId xmlns:a16="http://schemas.microsoft.com/office/drawing/2014/main" id="{00646A92-0BB3-6023-777C-EAD7FE4868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537822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76FD07D-8E99-6464-FC01-0FA14F253D48}"/>
              </a:ext>
            </a:extLst>
          </p:cNvPr>
          <p:cNvSpPr>
            <a:spLocks noGrp="1"/>
          </p:cNvSpPr>
          <p:nvPr>
            <p:ph type="pic" sz="quarter" idx="10"/>
          </p:nvPr>
        </p:nvSpPr>
        <p:spPr>
          <a:xfrm>
            <a:off x="2133972" y="0"/>
            <a:ext cx="5760640" cy="6858000"/>
          </a:xfrm>
          <a:custGeom>
            <a:avLst/>
            <a:gdLst>
              <a:gd name="connsiteX0" fmla="*/ 0 w 5760640"/>
              <a:gd name="connsiteY0" fmla="*/ 0 h 6858000"/>
              <a:gd name="connsiteX1" fmla="*/ 5760640 w 5760640"/>
              <a:gd name="connsiteY1" fmla="*/ 0 h 6858000"/>
              <a:gd name="connsiteX2" fmla="*/ 5760640 w 5760640"/>
              <a:gd name="connsiteY2" fmla="*/ 6858000 h 6858000"/>
              <a:gd name="connsiteX3" fmla="*/ 0 w 57606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0640" h="6858000">
                <a:moveTo>
                  <a:pt x="0" y="0"/>
                </a:moveTo>
                <a:lnTo>
                  <a:pt x="5760640" y="0"/>
                </a:lnTo>
                <a:lnTo>
                  <a:pt x="5760640"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2" name="Picture 1">
            <a:extLst>
              <a:ext uri="{FF2B5EF4-FFF2-40B4-BE49-F238E27FC236}">
                <a16:creationId xmlns:a16="http://schemas.microsoft.com/office/drawing/2014/main" id="{FA9FD158-A786-2AAC-9D5D-2615B0E99FF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9187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3070880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10597539" cy="711081"/>
          </a:xfrm>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1/2/2024</a:t>
            </a:fld>
            <a:endParaRPr lang="en-US"/>
          </a:p>
        </p:txBody>
      </p:sp>
      <p:sp>
        <p:nvSpPr>
          <p:cNvPr id="4" name="Footer Placeholder 3"/>
          <p:cNvSpPr>
            <a:spLocks noGrp="1"/>
          </p:cNvSpPr>
          <p:nvPr>
            <p:ph type="ftr" sz="quarter" idx="11"/>
          </p:nvPr>
        </p:nvSpPr>
        <p:spPr/>
        <p:txBody>
          <a:bodyPr/>
          <a:lstStyle/>
          <a:p>
            <a:r>
              <a:rPr lang="en-US" dirty="0"/>
              <a:t>www.anubhavtrainings.com</a:t>
            </a:r>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CAD9AC-C446-73A1-A83E-3588A6643FAE}"/>
              </a:ext>
            </a:extLst>
          </p:cNvPr>
          <p:cNvSpPr/>
          <p:nvPr userDrawn="1"/>
        </p:nvSpPr>
        <p:spPr>
          <a:xfrm>
            <a:off x="499937" y="3429000"/>
            <a:ext cx="11188950" cy="2971800"/>
          </a:xfrm>
          <a:prstGeom prst="rect">
            <a:avLst/>
          </a:prstGeom>
          <a:noFill/>
          <a:ln w="31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B9DA78E8-E588-591E-0087-B179CF9C6C40}"/>
              </a:ext>
            </a:extLst>
          </p:cNvPr>
          <p:cNvSpPr>
            <a:spLocks noGrp="1"/>
          </p:cNvSpPr>
          <p:nvPr>
            <p:ph type="pic" sz="quarter" idx="10"/>
          </p:nvPr>
        </p:nvSpPr>
        <p:spPr>
          <a:xfrm>
            <a:off x="780288"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5" name="Picture Placeholder 14">
            <a:extLst>
              <a:ext uri="{FF2B5EF4-FFF2-40B4-BE49-F238E27FC236}">
                <a16:creationId xmlns:a16="http://schemas.microsoft.com/office/drawing/2014/main" id="{4E099A52-B0F7-7BF6-EA1A-28737D84105D}"/>
              </a:ext>
            </a:extLst>
          </p:cNvPr>
          <p:cNvSpPr>
            <a:spLocks noGrp="1"/>
          </p:cNvSpPr>
          <p:nvPr>
            <p:ph type="pic" sz="quarter" idx="11"/>
          </p:nvPr>
        </p:nvSpPr>
        <p:spPr>
          <a:xfrm>
            <a:off x="8619744"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3" name="Picture Placeholder 12">
            <a:extLst>
              <a:ext uri="{FF2B5EF4-FFF2-40B4-BE49-F238E27FC236}">
                <a16:creationId xmlns:a16="http://schemas.microsoft.com/office/drawing/2014/main" id="{FF84AB13-C9D3-4053-7C5E-865A3CBF2113}"/>
              </a:ext>
            </a:extLst>
          </p:cNvPr>
          <p:cNvSpPr>
            <a:spLocks noGrp="1"/>
          </p:cNvSpPr>
          <p:nvPr>
            <p:ph type="pic" sz="quarter" idx="12"/>
          </p:nvPr>
        </p:nvSpPr>
        <p:spPr>
          <a:xfrm>
            <a:off x="3861688" y="-1"/>
            <a:ext cx="4465448" cy="6858000"/>
          </a:xfrm>
          <a:custGeom>
            <a:avLst/>
            <a:gdLst>
              <a:gd name="connsiteX0" fmla="*/ 0 w 4465448"/>
              <a:gd name="connsiteY0" fmla="*/ 0 h 6858000"/>
              <a:gd name="connsiteX1" fmla="*/ 4465448 w 4465448"/>
              <a:gd name="connsiteY1" fmla="*/ 0 h 6858000"/>
              <a:gd name="connsiteX2" fmla="*/ 4465448 w 4465448"/>
              <a:gd name="connsiteY2" fmla="*/ 6858000 h 6858000"/>
              <a:gd name="connsiteX3" fmla="*/ 0 w 44654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65448" h="6858000">
                <a:moveTo>
                  <a:pt x="0" y="0"/>
                </a:moveTo>
                <a:lnTo>
                  <a:pt x="4465448" y="0"/>
                </a:lnTo>
                <a:lnTo>
                  <a:pt x="4465448" y="6858000"/>
                </a:lnTo>
                <a:lnTo>
                  <a:pt x="0" y="6858000"/>
                </a:lnTo>
                <a:close/>
              </a:path>
            </a:pathLst>
          </a:custGeom>
        </p:spPr>
        <p:txBody>
          <a:bodyPr wrap="square" anchor="ctr">
            <a:noAutofit/>
          </a:bodyPr>
          <a:lstStyle>
            <a:lvl1pPr marL="0" indent="0" algn="ctr">
              <a:buFontTx/>
              <a:buNone/>
              <a:defRPr sz="2000">
                <a:latin typeface="+mn-lt"/>
              </a:defRPr>
            </a:lvl1pPr>
          </a:lstStyle>
          <a:p>
            <a:endParaRPr lang="en-US"/>
          </a:p>
        </p:txBody>
      </p:sp>
    </p:spTree>
    <p:extLst>
      <p:ext uri="{BB962C8B-B14F-4D97-AF65-F5344CB8AC3E}">
        <p14:creationId xmlns:p14="http://schemas.microsoft.com/office/powerpoint/2010/main" val="3131781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1/2/2024</a:t>
            </a:fld>
            <a:endParaRPr lang="en-US"/>
          </a:p>
        </p:txBody>
      </p:sp>
      <p:sp>
        <p:nvSpPr>
          <p:cNvPr id="3" name="Footer Placeholder 2"/>
          <p:cNvSpPr>
            <a:spLocks noGrp="1"/>
          </p:cNvSpPr>
          <p:nvPr>
            <p:ph type="ftr" sz="quarter" idx="11"/>
          </p:nvPr>
        </p:nvSpPr>
        <p:spPr>
          <a:xfrm>
            <a:off x="4164515" y="6356351"/>
            <a:ext cx="3859795" cy="365125"/>
          </a:xfrm>
        </p:spPr>
        <p:txBody>
          <a:bodyPr/>
          <a:lstStyle/>
          <a:p>
            <a:r>
              <a:rPr lang="en-US" dirty="0"/>
              <a:t>www.anubhavtrainings.com</a:t>
            </a:r>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pic>
        <p:nvPicPr>
          <p:cNvPr id="6" name="Picture 5">
            <a:extLst>
              <a:ext uri="{FF2B5EF4-FFF2-40B4-BE49-F238E27FC236}">
                <a16:creationId xmlns:a16="http://schemas.microsoft.com/office/drawing/2014/main" id="{156D8408-9967-1388-5252-E942F46B111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68124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728462"/>
            <a:ext cx="3918156" cy="509048"/>
          </a:xfrm>
        </p:spPr>
        <p:txBody>
          <a:bodyPr>
            <a:noAutofit/>
          </a:bodyPr>
          <a:lstStyle>
            <a:lvl1pPr>
              <a:defRPr sz="3600" b="1">
                <a:latin typeface="+mn-lt"/>
              </a:defRPr>
            </a:lvl1pPr>
          </a:lstStyle>
          <a:p>
            <a:r>
              <a:rPr lang="en-US" dirty="0"/>
              <a:t>Click to edit</a:t>
            </a:r>
          </a:p>
        </p:txBody>
      </p:sp>
      <p:sp>
        <p:nvSpPr>
          <p:cNvPr id="10" name="Picture Placeholder 9">
            <a:extLst>
              <a:ext uri="{FF2B5EF4-FFF2-40B4-BE49-F238E27FC236}">
                <a16:creationId xmlns:a16="http://schemas.microsoft.com/office/drawing/2014/main" id="{0D0DE786-062C-9D51-A762-4F9A15889E4B}"/>
              </a:ext>
            </a:extLst>
          </p:cNvPr>
          <p:cNvSpPr>
            <a:spLocks noGrp="1"/>
          </p:cNvSpPr>
          <p:nvPr>
            <p:ph type="pic" sz="quarter" idx="10"/>
          </p:nvPr>
        </p:nvSpPr>
        <p:spPr>
          <a:xfrm>
            <a:off x="0" y="1575025"/>
            <a:ext cx="4942284" cy="4230238"/>
          </a:xfrm>
          <a:custGeom>
            <a:avLst/>
            <a:gdLst>
              <a:gd name="connsiteX0" fmla="*/ 0 w 4942284"/>
              <a:gd name="connsiteY0" fmla="*/ 0 h 4230238"/>
              <a:gd name="connsiteX1" fmla="*/ 4942284 w 4942284"/>
              <a:gd name="connsiteY1" fmla="*/ 0 h 4230238"/>
              <a:gd name="connsiteX2" fmla="*/ 4942284 w 4942284"/>
              <a:gd name="connsiteY2" fmla="*/ 4230238 h 4230238"/>
              <a:gd name="connsiteX3" fmla="*/ 0 w 4942284"/>
              <a:gd name="connsiteY3" fmla="*/ 4230238 h 4230238"/>
            </a:gdLst>
            <a:ahLst/>
            <a:cxnLst>
              <a:cxn ang="0">
                <a:pos x="connsiteX0" y="connsiteY0"/>
              </a:cxn>
              <a:cxn ang="0">
                <a:pos x="connsiteX1" y="connsiteY1"/>
              </a:cxn>
              <a:cxn ang="0">
                <a:pos x="connsiteX2" y="connsiteY2"/>
              </a:cxn>
              <a:cxn ang="0">
                <a:pos x="connsiteX3" y="connsiteY3"/>
              </a:cxn>
            </a:cxnLst>
            <a:rect l="l" t="t" r="r" b="b"/>
            <a:pathLst>
              <a:path w="4942284" h="4230238">
                <a:moveTo>
                  <a:pt x="0" y="0"/>
                </a:moveTo>
                <a:lnTo>
                  <a:pt x="4942284" y="0"/>
                </a:lnTo>
                <a:lnTo>
                  <a:pt x="4942284" y="4230238"/>
                </a:lnTo>
                <a:lnTo>
                  <a:pt x="0" y="4230238"/>
                </a:ln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BBFCA7EA-CD3C-75DE-B80B-8D5D76F4EF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365718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5230316" y="0"/>
            <a:ext cx="6958509" cy="68580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024128" y="728462"/>
            <a:ext cx="3267456" cy="1404394"/>
          </a:xfrm>
        </p:spPr>
        <p:txBody>
          <a:bodyPr anchor="b">
            <a:noAutofit/>
          </a:bodyPr>
          <a:lstStyle>
            <a:lvl1pP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F4AAFEAD-3918-9081-9009-1291C2E73D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1999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1">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0" y="2206752"/>
            <a:ext cx="12188825" cy="3182112"/>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651058" y="728462"/>
            <a:ext cx="8886708" cy="1188370"/>
          </a:xfrm>
        </p:spPr>
        <p:txBody>
          <a:bodyPr anchor="b">
            <a:noAutofit/>
          </a:bodyPr>
          <a:lstStyle>
            <a:lvl1pPr algn="ct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062D6D96-71EC-D78B-4FEF-3D48739F2EE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422692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766C1C5-F12C-8B5D-CA9B-857BD1216258}"/>
              </a:ext>
            </a:extLst>
          </p:cNvPr>
          <p:cNvSpPr>
            <a:spLocks noGrp="1"/>
          </p:cNvSpPr>
          <p:nvPr>
            <p:ph type="pic" sz="quarter" idx="10"/>
          </p:nvPr>
        </p:nvSpPr>
        <p:spPr>
          <a:xfrm>
            <a:off x="0" y="-1"/>
            <a:ext cx="12188825" cy="3931921"/>
          </a:xfrm>
          <a:custGeom>
            <a:avLst/>
            <a:gdLst>
              <a:gd name="connsiteX0" fmla="*/ 0 w 12188825"/>
              <a:gd name="connsiteY0" fmla="*/ 0 h 4293096"/>
              <a:gd name="connsiteX1" fmla="*/ 12188825 w 12188825"/>
              <a:gd name="connsiteY1" fmla="*/ 0 h 4293096"/>
              <a:gd name="connsiteX2" fmla="*/ 12188825 w 12188825"/>
              <a:gd name="connsiteY2" fmla="*/ 4293096 h 4293096"/>
              <a:gd name="connsiteX3" fmla="*/ 0 w 12188825"/>
              <a:gd name="connsiteY3" fmla="*/ 4293096 h 4293096"/>
            </a:gdLst>
            <a:ahLst/>
            <a:cxnLst>
              <a:cxn ang="0">
                <a:pos x="connsiteX0" y="connsiteY0"/>
              </a:cxn>
              <a:cxn ang="0">
                <a:pos x="connsiteX1" y="connsiteY1"/>
              </a:cxn>
              <a:cxn ang="0">
                <a:pos x="connsiteX2" y="connsiteY2"/>
              </a:cxn>
              <a:cxn ang="0">
                <a:pos x="connsiteX3" y="connsiteY3"/>
              </a:cxn>
            </a:cxnLst>
            <a:rect l="l" t="t" r="r" b="b"/>
            <a:pathLst>
              <a:path w="12188825" h="4293096">
                <a:moveTo>
                  <a:pt x="0" y="0"/>
                </a:moveTo>
                <a:lnTo>
                  <a:pt x="12188825" y="0"/>
                </a:lnTo>
                <a:lnTo>
                  <a:pt x="12188825" y="4293096"/>
                </a:lnTo>
                <a:lnTo>
                  <a:pt x="0" y="4293096"/>
                </a:lnTo>
                <a:close/>
              </a:path>
            </a:pathLst>
          </a:custGeom>
        </p:spPr>
        <p:txBody>
          <a:bodyPr wrap="square" anchor="ctr">
            <a:noAutofit/>
          </a:bodyPr>
          <a:lstStyle>
            <a:lvl1pPr marL="0" indent="0" algn="ctr">
              <a:buFontTx/>
              <a:buNone/>
              <a:defRPr/>
            </a:lvl1pPr>
          </a:lstStyle>
          <a:p>
            <a:endParaRPr lang="en-US"/>
          </a:p>
        </p:txBody>
      </p:sp>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5157192"/>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2764561"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7739683"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F1528EFC-3E01-A526-0AA4-3357F34520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890239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3918156" cy="509048"/>
          </a:xfrm>
        </p:spPr>
        <p:txBody>
          <a:bodyPr>
            <a:noAutofit/>
          </a:bodyPr>
          <a:lstStyle>
            <a:lvl1pPr>
              <a:defRPr sz="3600" b="1">
                <a:latin typeface="+mn-lt"/>
              </a:defRPr>
            </a:lvl1pPr>
          </a:lstStyle>
          <a:p>
            <a:r>
              <a:rPr lang="en-US" dirty="0"/>
              <a:t>Click to edit</a:t>
            </a:r>
          </a:p>
        </p:txBody>
      </p:sp>
      <p:sp>
        <p:nvSpPr>
          <p:cNvPr id="5" name="Picture Placeholder 4">
            <a:extLst>
              <a:ext uri="{FF2B5EF4-FFF2-40B4-BE49-F238E27FC236}">
                <a16:creationId xmlns:a16="http://schemas.microsoft.com/office/drawing/2014/main" id="{3E7514AD-E87C-CA2A-D879-42F95D8DB31C}"/>
              </a:ext>
            </a:extLst>
          </p:cNvPr>
          <p:cNvSpPr>
            <a:spLocks noGrp="1"/>
          </p:cNvSpPr>
          <p:nvPr>
            <p:ph type="pic" sz="quarter" idx="10"/>
          </p:nvPr>
        </p:nvSpPr>
        <p:spPr>
          <a:xfrm>
            <a:off x="3142084" y="2780927"/>
            <a:ext cx="2448272" cy="5472608"/>
          </a:xfrm>
          <a:custGeom>
            <a:avLst/>
            <a:gdLst>
              <a:gd name="connsiteX0" fmla="*/ 1224136 w 2448272"/>
              <a:gd name="connsiteY0" fmla="*/ 0 h 5472608"/>
              <a:gd name="connsiteX1" fmla="*/ 2448272 w 2448272"/>
              <a:gd name="connsiteY1" fmla="*/ 1224136 h 5472608"/>
              <a:gd name="connsiteX2" fmla="*/ 2448272 w 2448272"/>
              <a:gd name="connsiteY2" fmla="*/ 4248472 h 5472608"/>
              <a:gd name="connsiteX3" fmla="*/ 1224136 w 2448272"/>
              <a:gd name="connsiteY3" fmla="*/ 5472608 h 5472608"/>
              <a:gd name="connsiteX4" fmla="*/ 0 w 2448272"/>
              <a:gd name="connsiteY4" fmla="*/ 4248472 h 5472608"/>
              <a:gd name="connsiteX5" fmla="*/ 0 w 2448272"/>
              <a:gd name="connsiteY5" fmla="*/ 1224136 h 5472608"/>
              <a:gd name="connsiteX6" fmla="*/ 1224136 w 2448272"/>
              <a:gd name="connsiteY6" fmla="*/ 0 h 547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8272" h="5472608">
                <a:moveTo>
                  <a:pt x="1224136" y="0"/>
                </a:moveTo>
                <a:cubicBezTo>
                  <a:pt x="1900208" y="0"/>
                  <a:pt x="2448272" y="548064"/>
                  <a:pt x="2448272" y="1224136"/>
                </a:cubicBezTo>
                <a:lnTo>
                  <a:pt x="2448272" y="4248472"/>
                </a:lnTo>
                <a:cubicBezTo>
                  <a:pt x="2448272" y="4924544"/>
                  <a:pt x="1900208" y="5472608"/>
                  <a:pt x="1224136" y="5472608"/>
                </a:cubicBezTo>
                <a:cubicBezTo>
                  <a:pt x="548064" y="5472608"/>
                  <a:pt x="0" y="4924544"/>
                  <a:pt x="0" y="4248472"/>
                </a:cubicBezTo>
                <a:lnTo>
                  <a:pt x="0" y="1224136"/>
                </a:lnTo>
                <a:cubicBezTo>
                  <a:pt x="0" y="548064"/>
                  <a:pt x="548064" y="0"/>
                  <a:pt x="1224136"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3D4DFDC2-A0C9-CF19-4767-0181F69527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2838588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r>
              <a:rPr lang="en-US" dirty="0"/>
              <a:t>www.anubhavtrainings.com</a:t>
            </a: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pic>
        <p:nvPicPr>
          <p:cNvPr id="8" name="Picture 7">
            <a:extLst>
              <a:ext uri="{FF2B5EF4-FFF2-40B4-BE49-F238E27FC236}">
                <a16:creationId xmlns:a16="http://schemas.microsoft.com/office/drawing/2014/main" id="{DB2F0CBB-0DC1-7F2A-D522-1AA5EECA7227}"/>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54" r:id="rId2"/>
    <p:sldLayoutId id="2147483663" r:id="rId3"/>
    <p:sldLayoutId id="2147483655" r:id="rId4"/>
    <p:sldLayoutId id="2147483662" r:id="rId5"/>
    <p:sldLayoutId id="2147483664" r:id="rId6"/>
    <p:sldLayoutId id="2147483665" r:id="rId7"/>
    <p:sldLayoutId id="2147483666" r:id="rId8"/>
    <p:sldLayoutId id="2147483667" r:id="rId9"/>
    <p:sldLayoutId id="2147483668" r:id="rId10"/>
    <p:sldLayoutId id="2147483669" r:id="rId11"/>
    <p:sldLayoutId id="2147483671" r:id="rId12"/>
    <p:sldLayoutId id="2147483670" r:id="rId13"/>
    <p:sldLayoutId id="2147483672" r:id="rId14"/>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customXml" Target="../ink/ink17.xml"/><Relationship Id="rId7" Type="http://schemas.openxmlformats.org/officeDocument/2006/relationships/image" Target="../media/image3078.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customXml" Target="../ink/ink19.xml"/><Relationship Id="rId5" Type="http://schemas.openxmlformats.org/officeDocument/2006/relationships/customXml" Target="../ink/ink18.xml"/><Relationship Id="rId4" Type="http://schemas.openxmlformats.org/officeDocument/2006/relationships/image" Target="../media/image1112.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tools.hana.ondemand.com/#cloud" TargetMode="External"/><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hyperlink" Target="https://localhost:8443/" TargetMode="External"/><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png"/><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2.xml"/><Relationship Id="rId4" Type="http://schemas.openxmlformats.org/officeDocument/2006/relationships/image" Target="../media/image1111.png"/></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7" Type="http://schemas.openxmlformats.org/officeDocument/2006/relationships/image" Target="../media/image8.gif"/><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7.gif"/><Relationship Id="rId5" Type="http://schemas.openxmlformats.org/officeDocument/2006/relationships/customXml" Target="../ink/ink4.xml"/><Relationship Id="rId4" Type="http://schemas.openxmlformats.org/officeDocument/2006/relationships/image" Target="../media/image1111.png"/></Relationships>
</file>

<file path=ppt/slides/_rels/slide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customXml" Target="../ink/ink6.xml"/><Relationship Id="rId4" Type="http://schemas.openxmlformats.org/officeDocument/2006/relationships/image" Target="../media/image1111.png"/></Relationships>
</file>

<file path=ppt/slides/_rels/slide6.xml.rels><?xml version="1.0" encoding="UTF-8" standalone="yes"?>
<Relationships xmlns="http://schemas.openxmlformats.org/package/2006/relationships"><Relationship Id="rId3" Type="http://schemas.openxmlformats.org/officeDocument/2006/relationships/customXml" Target="../ink/ink7.xml"/><Relationship Id="rId7" Type="http://schemas.openxmlformats.org/officeDocument/2006/relationships/image" Target="../media/image1839.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customXml" Target="../ink/ink9.xml"/><Relationship Id="rId5" Type="http://schemas.openxmlformats.org/officeDocument/2006/relationships/customXml" Target="../ink/ink8.xml"/><Relationship Id="rId4" Type="http://schemas.openxmlformats.org/officeDocument/2006/relationships/image" Target="../media/image1111.png"/></Relationships>
</file>

<file path=ppt/slides/_rels/slide7.xml.rels><?xml version="1.0" encoding="UTF-8" standalone="yes"?>
<Relationships xmlns="http://schemas.openxmlformats.org/package/2006/relationships"><Relationship Id="rId8" Type="http://schemas.openxmlformats.org/officeDocument/2006/relationships/hyperlink" Target="https://youtu.be/hbtnWi032Z8" TargetMode="External"/><Relationship Id="rId3" Type="http://schemas.openxmlformats.org/officeDocument/2006/relationships/hyperlink" Target="https://youtu.be/r2LsDROiJ90" TargetMode="External"/><Relationship Id="rId7" Type="http://schemas.openxmlformats.org/officeDocument/2006/relationships/hyperlink" Target="https://youtu.be/1JkX-XuSeVE" TargetMode="External"/><Relationship Id="rId12" Type="http://schemas.openxmlformats.org/officeDocument/2006/relationships/customXml" Target="../ink/ink11.xml"/><Relationship Id="rId2" Type="http://schemas.openxmlformats.org/officeDocument/2006/relationships/hyperlink" Target="https://www.youtube.com/watch?v=fpXoTqHLeSo" TargetMode="External"/><Relationship Id="rId1" Type="http://schemas.openxmlformats.org/officeDocument/2006/relationships/slideLayout" Target="../slideLayouts/slideLayout4.xml"/><Relationship Id="rId6" Type="http://schemas.openxmlformats.org/officeDocument/2006/relationships/hyperlink" Target="https://youtu.be/KLgTI1J5d3E" TargetMode="External"/><Relationship Id="rId11" Type="http://schemas.openxmlformats.org/officeDocument/2006/relationships/image" Target="../media/image1111.png"/><Relationship Id="rId5" Type="http://schemas.openxmlformats.org/officeDocument/2006/relationships/hyperlink" Target="https://youtu.be/dIMPMNlT7jQ" TargetMode="External"/><Relationship Id="rId10" Type="http://schemas.openxmlformats.org/officeDocument/2006/relationships/customXml" Target="../ink/ink10.xml"/><Relationship Id="rId4" Type="http://schemas.openxmlformats.org/officeDocument/2006/relationships/hyperlink" Target="https://youtu.be/Tm1RFOt0KMY" TargetMode="External"/><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customXml" Target="../ink/ink12.xml"/><Relationship Id="rId7" Type="http://schemas.openxmlformats.org/officeDocument/2006/relationships/image" Target="../media/image1995.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customXml" Target="../ink/ink14.xml"/><Relationship Id="rId5" Type="http://schemas.openxmlformats.org/officeDocument/2006/relationships/customXml" Target="../ink/ink13.xml"/><Relationship Id="rId4" Type="http://schemas.openxmlformats.org/officeDocument/2006/relationships/image" Target="../media/image1112.png"/></Relationships>
</file>

<file path=ppt/slides/_rels/slide9.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16.xml"/><Relationship Id="rId4" Type="http://schemas.openxmlformats.org/officeDocument/2006/relationships/image" Target="../media/image11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A person sitting on the floor using a computer&#10;&#10;Description automatically generated with medium confidence">
            <a:extLst>
              <a:ext uri="{FF2B5EF4-FFF2-40B4-BE49-F238E27FC236}">
                <a16:creationId xmlns:a16="http://schemas.microsoft.com/office/drawing/2014/main" id="{163910DD-E4DC-EB5C-1DC5-26A4E9F6135E}"/>
              </a:ext>
            </a:extLst>
          </p:cNvPr>
          <p:cNvPicPr>
            <a:picLocks noGrp="1" noChangeAspect="1"/>
          </p:cNvPicPr>
          <p:nvPr>
            <p:ph type="pic" sz="quarter" idx="12"/>
          </p:nvPr>
        </p:nvPicPr>
        <p:blipFill rotWithShape="1">
          <a:blip r:embed="rId3" cstate="screen">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a:ext>
            </a:extLst>
          </a:blip>
          <a:srcRect/>
          <a:stretch/>
        </p:blipFill>
        <p:spPr>
          <a:xfrm>
            <a:off x="7874289" y="457200"/>
            <a:ext cx="3814597" cy="5943600"/>
          </a:xfrm>
        </p:spPr>
      </p:pic>
      <p:sp>
        <p:nvSpPr>
          <p:cNvPr id="23" name="Title 22">
            <a:extLst>
              <a:ext uri="{FF2B5EF4-FFF2-40B4-BE49-F238E27FC236}">
                <a16:creationId xmlns:a16="http://schemas.microsoft.com/office/drawing/2014/main" id="{46CB52B3-4EAB-0A19-8364-27ADBDC7AF4A}"/>
              </a:ext>
            </a:extLst>
          </p:cNvPr>
          <p:cNvSpPr>
            <a:spLocks noGrp="1"/>
          </p:cNvSpPr>
          <p:nvPr>
            <p:ph type="ctrTitle"/>
          </p:nvPr>
        </p:nvSpPr>
        <p:spPr>
          <a:xfrm>
            <a:off x="2863242" y="182764"/>
            <a:ext cx="5040560" cy="5492080"/>
          </a:xfrm>
        </p:spPr>
        <p:txBody>
          <a:bodyPr>
            <a:normAutofit/>
          </a:bodyPr>
          <a:lstStyle/>
          <a:p>
            <a:r>
              <a:rPr lang="en-US" sz="6600" b="1" dirty="0">
                <a:gradFill>
                  <a:gsLst>
                    <a:gs pos="4000">
                      <a:schemeClr val="accent2"/>
                    </a:gs>
                    <a:gs pos="100000">
                      <a:schemeClr val="accent1"/>
                    </a:gs>
                  </a:gsLst>
                  <a:lin ang="6000000" scaled="0"/>
                </a:gradFill>
                <a:latin typeface="Cooper Black" panose="0208090404030B020404" pitchFamily="18" charset="0"/>
              </a:rPr>
              <a:t>SAP S/4HANA CDS, SAC Training</a:t>
            </a:r>
            <a:br>
              <a:rPr lang="en-US" sz="6600" b="1" dirty="0">
                <a:gradFill>
                  <a:gsLst>
                    <a:gs pos="4000">
                      <a:schemeClr val="accent2"/>
                    </a:gs>
                    <a:gs pos="100000">
                      <a:schemeClr val="accent1"/>
                    </a:gs>
                  </a:gsLst>
                  <a:lin ang="6000000" scaled="0"/>
                </a:gradFill>
              </a:rPr>
            </a:br>
            <a:r>
              <a:rPr lang="en-US" sz="4800" b="1" dirty="0">
                <a:solidFill>
                  <a:schemeClr val="accent1">
                    <a:lumMod val="60000"/>
                    <a:lumOff val="40000"/>
                  </a:schemeClr>
                </a:solidFill>
              </a:rPr>
              <a:t>Day 5</a:t>
            </a:r>
            <a:endParaRPr lang="en-US" sz="6600" b="1" dirty="0">
              <a:solidFill>
                <a:schemeClr val="accent1">
                  <a:lumMod val="60000"/>
                  <a:lumOff val="40000"/>
                </a:schemeClr>
              </a:solidFill>
            </a:endParaRPr>
          </a:p>
        </p:txBody>
      </p:sp>
      <p:sp>
        <p:nvSpPr>
          <p:cNvPr id="24" name="Subtitle 23">
            <a:extLst>
              <a:ext uri="{FF2B5EF4-FFF2-40B4-BE49-F238E27FC236}">
                <a16:creationId xmlns:a16="http://schemas.microsoft.com/office/drawing/2014/main" id="{6CFDB45A-0897-FF2D-1B30-8B859BC11928}"/>
              </a:ext>
            </a:extLst>
          </p:cNvPr>
          <p:cNvSpPr>
            <a:spLocks noGrp="1"/>
          </p:cNvSpPr>
          <p:nvPr>
            <p:ph type="subTitle" idx="1"/>
          </p:nvPr>
        </p:nvSpPr>
        <p:spPr>
          <a:xfrm>
            <a:off x="2854050" y="5400408"/>
            <a:ext cx="4465623" cy="440969"/>
          </a:xfrm>
        </p:spPr>
        <p:txBody>
          <a:bodyPr>
            <a:normAutofit fontScale="92500" lnSpcReduction="10000"/>
          </a:bodyPr>
          <a:lstStyle/>
          <a:p>
            <a:r>
              <a:rPr lang="en-US" sz="2400" b="1" spc="70" dirty="0">
                <a:solidFill>
                  <a:schemeClr val="accent3">
                    <a:lumMod val="25000"/>
                  </a:schemeClr>
                </a:solidFill>
              </a:rPr>
              <a:t>Anubhav Oberoy</a:t>
            </a:r>
          </a:p>
        </p:txBody>
      </p:sp>
      <p:sp>
        <p:nvSpPr>
          <p:cNvPr id="26" name="Footer Placeholder 25">
            <a:extLst>
              <a:ext uri="{FF2B5EF4-FFF2-40B4-BE49-F238E27FC236}">
                <a16:creationId xmlns:a16="http://schemas.microsoft.com/office/drawing/2014/main" id="{925DB5B4-7E1C-3D2C-9F9C-01006A4C5D84}"/>
              </a:ext>
            </a:extLst>
          </p:cNvPr>
          <p:cNvSpPr>
            <a:spLocks noGrp="1"/>
          </p:cNvSpPr>
          <p:nvPr>
            <p:ph type="ftr" sz="quarter" idx="14"/>
          </p:nvPr>
        </p:nvSpPr>
        <p:spPr>
          <a:xfrm>
            <a:off x="621804" y="5947357"/>
            <a:ext cx="3043906" cy="365125"/>
          </a:xfrm>
        </p:spPr>
        <p:txBody>
          <a:bodyPr/>
          <a:lstStyle/>
          <a:p>
            <a:r>
              <a:rPr lang="en-US" dirty="0"/>
              <a:t>AnubhavTrainings.com</a:t>
            </a:r>
          </a:p>
        </p:txBody>
      </p:sp>
      <p:sp>
        <p:nvSpPr>
          <p:cNvPr id="41" name="Rectangle 40">
            <a:extLst>
              <a:ext uri="{FF2B5EF4-FFF2-40B4-BE49-F238E27FC236}">
                <a16:creationId xmlns:a16="http://schemas.microsoft.com/office/drawing/2014/main" id="{CD4009DB-85F1-7667-6D05-F1074DA9C281}"/>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Anchor with solid fill">
            <a:extLst>
              <a:ext uri="{FF2B5EF4-FFF2-40B4-BE49-F238E27FC236}">
                <a16:creationId xmlns:a16="http://schemas.microsoft.com/office/drawing/2014/main" id="{42403D08-73F6-329F-2B78-0A3EF69F4F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1884" y="2403414"/>
            <a:ext cx="787858" cy="787858"/>
          </a:xfrm>
          <a:prstGeom prst="rect">
            <a:avLst/>
          </a:prstGeom>
        </p:spPr>
      </p:pic>
    </p:spTree>
    <p:extLst>
      <p:ext uri="{BB962C8B-B14F-4D97-AF65-F5344CB8AC3E}">
        <p14:creationId xmlns:p14="http://schemas.microsoft.com/office/powerpoint/2010/main" val="6864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Hierarchy</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5078313"/>
          </a:xfrm>
          <a:prstGeom prst="rect">
            <a:avLst/>
          </a:prstGeom>
          <a:noFill/>
        </p:spPr>
        <p:txBody>
          <a:bodyPr wrap="square" rtlCol="0">
            <a:spAutoFit/>
          </a:bodyPr>
          <a:lstStyle/>
          <a:p>
            <a:r>
              <a:rPr lang="en-US" sz="1800" dirty="0"/>
              <a:t>A hierarchy is a tree data-structure. A tree is composed of nodes. These nodes can be root node (top most), parent node, and child node. A hierarchy in ERP represent our business data as a TREE data structure.</a:t>
            </a:r>
          </a:p>
          <a:p>
            <a:endParaRPr lang="en-US" sz="1800" dirty="0"/>
          </a:p>
          <a:p>
            <a:r>
              <a:rPr lang="en-US" sz="1800" b="1" dirty="0"/>
              <a:t>Why?</a:t>
            </a:r>
          </a:p>
          <a:p>
            <a:pPr marL="285750" indent="-285750">
              <a:buFont typeface="Arial" panose="020B0604020202020204" pitchFamily="34" charset="0"/>
              <a:buChar char="•"/>
            </a:pPr>
            <a:r>
              <a:rPr lang="en-IN" sz="1800" dirty="0"/>
              <a:t>It is a better representation of data in form of nodes</a:t>
            </a:r>
          </a:p>
          <a:p>
            <a:pPr marL="285750" indent="-285750">
              <a:buFont typeface="Arial" panose="020B0604020202020204" pitchFamily="34" charset="0"/>
              <a:buChar char="•"/>
            </a:pPr>
            <a:r>
              <a:rPr lang="en-IN" sz="1800" dirty="0"/>
              <a:t>We can easily identify the relationship between data</a:t>
            </a:r>
          </a:p>
          <a:p>
            <a:pPr marL="285750" indent="-285750">
              <a:buFont typeface="Arial" panose="020B0604020202020204" pitchFamily="34" charset="0"/>
              <a:buChar char="•"/>
            </a:pPr>
            <a:r>
              <a:rPr lang="en-IN" sz="1800" dirty="0"/>
              <a:t>It is also useful for visualization</a:t>
            </a:r>
          </a:p>
          <a:p>
            <a:pPr marL="285750" indent="-285750">
              <a:buFont typeface="Arial" panose="020B0604020202020204" pitchFamily="34" charset="0"/>
              <a:buChar char="•"/>
            </a:pPr>
            <a:r>
              <a:rPr lang="en-IN" sz="1800" dirty="0"/>
              <a:t>Easy to traverse the data</a:t>
            </a:r>
          </a:p>
          <a:p>
            <a:pPr marL="285750" indent="-285750">
              <a:buFont typeface="Arial" panose="020B0604020202020204" pitchFamily="34" charset="0"/>
              <a:buChar char="•"/>
            </a:pPr>
            <a:endParaRPr lang="en-IN" sz="1800" dirty="0"/>
          </a:p>
          <a:p>
            <a:r>
              <a:rPr lang="en-IN" sz="1800" dirty="0"/>
              <a:t>ERP is full of hierarchy</a:t>
            </a:r>
          </a:p>
          <a:p>
            <a:pPr marL="285750" indent="-285750">
              <a:buFont typeface="Arial" panose="020B0604020202020204" pitchFamily="34" charset="0"/>
              <a:buChar char="•"/>
            </a:pPr>
            <a:r>
              <a:rPr lang="en-IN" sz="1800" dirty="0"/>
              <a:t>Employee-manager hierarchy</a:t>
            </a:r>
          </a:p>
          <a:p>
            <a:pPr marL="285750" indent="-285750">
              <a:buFont typeface="Arial" panose="020B0604020202020204" pitchFamily="34" charset="0"/>
              <a:buChar char="•"/>
            </a:pPr>
            <a:r>
              <a:rPr lang="en-IN" sz="1800" dirty="0"/>
              <a:t>Org structure</a:t>
            </a:r>
          </a:p>
          <a:p>
            <a:pPr marL="285750" indent="-285750">
              <a:buFont typeface="Arial" panose="020B0604020202020204" pitchFamily="34" charset="0"/>
              <a:buChar char="•"/>
            </a:pPr>
            <a:r>
              <a:rPr lang="en-IN" sz="1800" dirty="0"/>
              <a:t>Cost Centre hierarchy</a:t>
            </a:r>
          </a:p>
          <a:p>
            <a:pPr marL="285750" indent="-285750">
              <a:buFont typeface="Arial" panose="020B0604020202020204" pitchFamily="34" charset="0"/>
              <a:buChar char="•"/>
            </a:pPr>
            <a:r>
              <a:rPr lang="en-IN" sz="1800" dirty="0"/>
              <a:t>Profit Centre Hierarchy</a:t>
            </a:r>
          </a:p>
          <a:p>
            <a:pPr marL="285750" indent="-285750">
              <a:buFont typeface="Arial" panose="020B0604020202020204" pitchFamily="34" charset="0"/>
              <a:buChar char="•"/>
            </a:pPr>
            <a:endParaRPr lang="en-IN" sz="1800" dirty="0"/>
          </a:p>
          <a:p>
            <a:r>
              <a:rPr lang="en-IN" sz="1800" dirty="0"/>
              <a:t>There are 2 ways to build hierarchy in CDS views</a:t>
            </a:r>
          </a:p>
          <a:p>
            <a:pPr marL="342900" indent="-342900">
              <a:buAutoNum type="arabicPeriod"/>
            </a:pPr>
            <a:r>
              <a:rPr lang="en-IN" sz="1800" dirty="0"/>
              <a:t>New Hierarchy</a:t>
            </a:r>
          </a:p>
          <a:p>
            <a:pPr marL="342900" indent="-342900">
              <a:buAutoNum type="arabicPeriod"/>
            </a:pPr>
            <a:r>
              <a:rPr lang="en-IN" sz="1800" dirty="0"/>
              <a:t>Classic hierarchy</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7" name="Ink 126">
                <a:extLst>
                  <a:ext uri="{FF2B5EF4-FFF2-40B4-BE49-F238E27FC236}">
                    <a16:creationId xmlns:a16="http://schemas.microsoft.com/office/drawing/2014/main" id="{141FB913-217D-0464-DB3A-40C4441633AD}"/>
                  </a:ext>
                </a:extLst>
              </p14:cNvPr>
              <p14:cNvContentPartPr/>
              <p14:nvPr/>
            </p14:nvContentPartPr>
            <p14:xfrm>
              <a:off x="9255673" y="4366910"/>
              <a:ext cx="113040" cy="83520"/>
            </p14:xfrm>
          </p:contentPart>
        </mc:Choice>
        <mc:Fallback xmlns="">
          <p:pic>
            <p:nvPicPr>
              <p:cNvPr id="127" name="Ink 126">
                <a:extLst>
                  <a:ext uri="{FF2B5EF4-FFF2-40B4-BE49-F238E27FC236}">
                    <a16:creationId xmlns:a16="http://schemas.microsoft.com/office/drawing/2014/main" id="{141FB913-217D-0464-DB3A-40C4441633AD}"/>
                  </a:ext>
                </a:extLst>
              </p:cNvPr>
              <p:cNvPicPr/>
              <p:nvPr/>
            </p:nvPicPr>
            <p:blipFill>
              <a:blip r:embed="rId7"/>
              <a:stretch>
                <a:fillRect/>
              </a:stretch>
            </p:blipFill>
            <p:spPr>
              <a:xfrm>
                <a:off x="9247033" y="4357910"/>
                <a:ext cx="130680" cy="101160"/>
              </a:xfrm>
              <a:prstGeom prst="rect">
                <a:avLst/>
              </a:prstGeom>
            </p:spPr>
          </p:pic>
        </mc:Fallback>
      </mc:AlternateContent>
    </p:spTree>
    <p:extLst>
      <p:ext uri="{BB962C8B-B14F-4D97-AF65-F5344CB8AC3E}">
        <p14:creationId xmlns:p14="http://schemas.microsoft.com/office/powerpoint/2010/main" val="3436481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SAP Analytics Cloud</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923330"/>
          </a:xfrm>
          <a:prstGeom prst="rect">
            <a:avLst/>
          </a:prstGeom>
          <a:noFill/>
        </p:spPr>
        <p:txBody>
          <a:bodyPr wrap="square" rtlCol="0">
            <a:spAutoFit/>
          </a:bodyPr>
          <a:lstStyle/>
          <a:p>
            <a:r>
              <a:rPr lang="en-US" sz="1800" dirty="0"/>
              <a:t>SAP Analytics Cloud brings together analytics and planning in a single solution in the cloud. You can instantly move from insight to action, simulate any scenario for better business outcomes, and generate plans from predictions automatically to drive agile decisions.</a:t>
            </a:r>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pic>
        <p:nvPicPr>
          <p:cNvPr id="1026" name="Picture 2" descr="SAP Analytics Cloud: Technical Guide | SAP Blogs">
            <a:extLst>
              <a:ext uri="{FF2B5EF4-FFF2-40B4-BE49-F238E27FC236}">
                <a16:creationId xmlns:a16="http://schemas.microsoft.com/office/drawing/2014/main" id="{F305AE79-D2E5-F207-D2F9-65F1DFB986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956" y="2204864"/>
            <a:ext cx="7293028" cy="40721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60544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9700591"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599" dirty="0">
                <a:latin typeface="Cooper Black" panose="0208090404030B020404" pitchFamily="18" charset="0"/>
              </a:rPr>
              <a:t>Basics of Connectivity and Role of SCC</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sz="1000" b="1" dirty="0">
                <a:solidFill>
                  <a:prstClr val="black"/>
                </a:solidFill>
                <a:latin typeface="Calibri" panose="020F0502020204030204"/>
              </a:rPr>
              <a:t>www.anubhavtrainings.com</a:t>
            </a:r>
          </a:p>
        </p:txBody>
      </p:sp>
      <p:sp>
        <p:nvSpPr>
          <p:cNvPr id="6" name="TextBox 5">
            <a:extLst>
              <a:ext uri="{FF2B5EF4-FFF2-40B4-BE49-F238E27FC236}">
                <a16:creationId xmlns:a16="http://schemas.microsoft.com/office/drawing/2014/main" id="{1CB2C38A-B6B5-4109-9093-65CEEF01B63F}"/>
              </a:ext>
            </a:extLst>
          </p:cNvPr>
          <p:cNvSpPr txBox="1"/>
          <p:nvPr/>
        </p:nvSpPr>
        <p:spPr>
          <a:xfrm>
            <a:off x="526336" y="916310"/>
            <a:ext cx="1058760" cy="338554"/>
          </a:xfrm>
          <a:prstGeom prst="rect">
            <a:avLst/>
          </a:prstGeom>
          <a:noFill/>
        </p:spPr>
        <p:txBody>
          <a:bodyPr wrap="square" rtlCol="0">
            <a:spAutoFit/>
          </a:bodyPr>
          <a:lstStyle/>
          <a:p>
            <a:pPr defTabSz="914126">
              <a:defRPr/>
            </a:pPr>
            <a:r>
              <a:rPr lang="en-US" sz="1600" b="1" dirty="0">
                <a:solidFill>
                  <a:prstClr val="black"/>
                </a:solidFill>
                <a:latin typeface="Calibri" panose="020F0502020204030204"/>
              </a:rPr>
              <a:t>Internet</a:t>
            </a:r>
            <a:endParaRPr lang="en-IN" sz="1200" b="1" dirty="0">
              <a:solidFill>
                <a:srgbClr val="B4DCFA">
                  <a:lumMod val="75000"/>
                </a:srgbClr>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698AF43B-DAAD-429B-BA9A-5F0616082582}"/>
              </a:ext>
            </a:extLst>
          </p:cNvPr>
          <p:cNvSpPr txBox="1"/>
          <p:nvPr/>
        </p:nvSpPr>
        <p:spPr>
          <a:xfrm>
            <a:off x="6231203" y="916310"/>
            <a:ext cx="1058760" cy="338554"/>
          </a:xfrm>
          <a:prstGeom prst="rect">
            <a:avLst/>
          </a:prstGeom>
          <a:noFill/>
        </p:spPr>
        <p:txBody>
          <a:bodyPr wrap="square" rtlCol="0">
            <a:spAutoFit/>
          </a:bodyPr>
          <a:lstStyle/>
          <a:p>
            <a:pPr defTabSz="914126">
              <a:defRPr/>
            </a:pPr>
            <a:r>
              <a:rPr lang="en-US" sz="1600" b="1" dirty="0">
                <a:solidFill>
                  <a:prstClr val="black"/>
                </a:solidFill>
                <a:latin typeface="Calibri" panose="020F0502020204030204"/>
              </a:rPr>
              <a:t>Intranet</a:t>
            </a:r>
          </a:p>
        </p:txBody>
      </p:sp>
      <p:cxnSp>
        <p:nvCxnSpPr>
          <p:cNvPr id="9" name="Straight Connector 8">
            <a:extLst>
              <a:ext uri="{FF2B5EF4-FFF2-40B4-BE49-F238E27FC236}">
                <a16:creationId xmlns:a16="http://schemas.microsoft.com/office/drawing/2014/main" id="{85043B69-D394-4D0C-8292-7BB2118B8BB2}"/>
              </a:ext>
            </a:extLst>
          </p:cNvPr>
          <p:cNvCxnSpPr>
            <a:cxnSpLocks/>
          </p:cNvCxnSpPr>
          <p:nvPr/>
        </p:nvCxnSpPr>
        <p:spPr>
          <a:xfrm>
            <a:off x="5906229" y="900380"/>
            <a:ext cx="0" cy="5647390"/>
          </a:xfrm>
          <a:prstGeom prst="line">
            <a:avLst/>
          </a:prstGeom>
          <a:ln w="31750">
            <a:prstDash val="dash"/>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428869F6-F395-4228-93A7-439A7B1FABFD}"/>
              </a:ext>
            </a:extLst>
          </p:cNvPr>
          <p:cNvSpPr/>
          <p:nvPr/>
        </p:nvSpPr>
        <p:spPr>
          <a:xfrm>
            <a:off x="526336" y="1611275"/>
            <a:ext cx="4533868" cy="3259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a:p>
        </p:txBody>
      </p:sp>
      <p:sp>
        <p:nvSpPr>
          <p:cNvPr id="11" name="TextBox 10">
            <a:extLst>
              <a:ext uri="{FF2B5EF4-FFF2-40B4-BE49-F238E27FC236}">
                <a16:creationId xmlns:a16="http://schemas.microsoft.com/office/drawing/2014/main" id="{3AF18FC4-6E6F-48D3-B80D-835AC40878D3}"/>
              </a:ext>
            </a:extLst>
          </p:cNvPr>
          <p:cNvSpPr txBox="1"/>
          <p:nvPr/>
        </p:nvSpPr>
        <p:spPr>
          <a:xfrm>
            <a:off x="526335" y="1611275"/>
            <a:ext cx="2856438" cy="338554"/>
          </a:xfrm>
          <a:prstGeom prst="rect">
            <a:avLst/>
          </a:prstGeom>
          <a:noFill/>
        </p:spPr>
        <p:txBody>
          <a:bodyPr wrap="square" rtlCol="0">
            <a:spAutoFit/>
          </a:bodyPr>
          <a:lstStyle/>
          <a:p>
            <a:r>
              <a:rPr lang="en-US" sz="1600" b="1" dirty="0">
                <a:solidFill>
                  <a:schemeClr val="bg1"/>
                </a:solidFill>
              </a:rPr>
              <a:t>SAP BTP (PublicCloud)</a:t>
            </a:r>
            <a:endParaRPr lang="en-IN" sz="1600" b="1" dirty="0">
              <a:solidFill>
                <a:schemeClr val="bg1"/>
              </a:solidFill>
            </a:endParaRPr>
          </a:p>
        </p:txBody>
      </p:sp>
      <p:sp>
        <p:nvSpPr>
          <p:cNvPr id="12" name="Rectangle 11">
            <a:extLst>
              <a:ext uri="{FF2B5EF4-FFF2-40B4-BE49-F238E27FC236}">
                <a16:creationId xmlns:a16="http://schemas.microsoft.com/office/drawing/2014/main" id="{DF0539DB-03C6-4BDA-85B1-C6D7334C9DA7}"/>
              </a:ext>
            </a:extLst>
          </p:cNvPr>
          <p:cNvSpPr/>
          <p:nvPr/>
        </p:nvSpPr>
        <p:spPr>
          <a:xfrm>
            <a:off x="1043437" y="2539630"/>
            <a:ext cx="3499663" cy="82182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b="1" dirty="0"/>
          </a:p>
        </p:txBody>
      </p:sp>
      <p:sp>
        <p:nvSpPr>
          <p:cNvPr id="13" name="TextBox 12">
            <a:extLst>
              <a:ext uri="{FF2B5EF4-FFF2-40B4-BE49-F238E27FC236}">
                <a16:creationId xmlns:a16="http://schemas.microsoft.com/office/drawing/2014/main" id="{257AC1EB-BE6C-4A84-97A0-667B78DEC013}"/>
              </a:ext>
            </a:extLst>
          </p:cNvPr>
          <p:cNvSpPr txBox="1"/>
          <p:nvPr/>
        </p:nvSpPr>
        <p:spPr>
          <a:xfrm>
            <a:off x="1301811" y="2772536"/>
            <a:ext cx="3342691" cy="338554"/>
          </a:xfrm>
          <a:prstGeom prst="rect">
            <a:avLst/>
          </a:prstGeom>
          <a:noFill/>
        </p:spPr>
        <p:txBody>
          <a:bodyPr wrap="square" rtlCol="0">
            <a:spAutoFit/>
          </a:bodyPr>
          <a:lstStyle/>
          <a:p>
            <a:r>
              <a:rPr lang="en-US" sz="1600" b="1" dirty="0">
                <a:solidFill>
                  <a:schemeClr val="bg1"/>
                </a:solidFill>
              </a:rPr>
              <a:t>SAP Business Application Studio</a:t>
            </a:r>
            <a:endParaRPr lang="en-IN" sz="1600" b="1" dirty="0">
              <a:solidFill>
                <a:schemeClr val="bg1"/>
              </a:solidFill>
            </a:endParaRPr>
          </a:p>
        </p:txBody>
      </p:sp>
      <p:pic>
        <p:nvPicPr>
          <p:cNvPr id="14" name="Picture 13">
            <a:extLst>
              <a:ext uri="{FF2B5EF4-FFF2-40B4-BE49-F238E27FC236}">
                <a16:creationId xmlns:a16="http://schemas.microsoft.com/office/drawing/2014/main" id="{C4FD1646-9436-4141-8175-86D77294C483}"/>
              </a:ext>
            </a:extLst>
          </p:cNvPr>
          <p:cNvPicPr>
            <a:picLocks noChangeAspect="1"/>
          </p:cNvPicPr>
          <p:nvPr/>
        </p:nvPicPr>
        <p:blipFill>
          <a:blip r:embed="rId3"/>
          <a:stretch>
            <a:fillRect/>
          </a:stretch>
        </p:blipFill>
        <p:spPr>
          <a:xfrm>
            <a:off x="1043437" y="2557438"/>
            <a:ext cx="188274" cy="215098"/>
          </a:xfrm>
          <a:prstGeom prst="rect">
            <a:avLst/>
          </a:prstGeom>
        </p:spPr>
      </p:pic>
      <p:sp>
        <p:nvSpPr>
          <p:cNvPr id="15" name="Rectangle 14">
            <a:extLst>
              <a:ext uri="{FF2B5EF4-FFF2-40B4-BE49-F238E27FC236}">
                <a16:creationId xmlns:a16="http://schemas.microsoft.com/office/drawing/2014/main" id="{C6CBD787-6CCF-4ABF-ACF7-57B09DF79473}"/>
              </a:ext>
            </a:extLst>
          </p:cNvPr>
          <p:cNvSpPr/>
          <p:nvPr/>
        </p:nvSpPr>
        <p:spPr>
          <a:xfrm>
            <a:off x="1523603" y="3574435"/>
            <a:ext cx="2410061" cy="6002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Destination</a:t>
            </a:r>
            <a:endParaRPr lang="en-IN" sz="1600" b="1" dirty="0"/>
          </a:p>
        </p:txBody>
      </p:sp>
      <p:sp>
        <p:nvSpPr>
          <p:cNvPr id="16" name="Rectangle 15">
            <a:extLst>
              <a:ext uri="{FF2B5EF4-FFF2-40B4-BE49-F238E27FC236}">
                <a16:creationId xmlns:a16="http://schemas.microsoft.com/office/drawing/2014/main" id="{40E66401-2E03-49B4-AD27-5C13F7A4F9E4}"/>
              </a:ext>
            </a:extLst>
          </p:cNvPr>
          <p:cNvSpPr/>
          <p:nvPr/>
        </p:nvSpPr>
        <p:spPr>
          <a:xfrm>
            <a:off x="526336" y="5162676"/>
            <a:ext cx="997266" cy="97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S/4 Hana Cloud</a:t>
            </a:r>
            <a:endParaRPr lang="en-IN" sz="1600" b="1" dirty="0"/>
          </a:p>
        </p:txBody>
      </p:sp>
      <p:sp>
        <p:nvSpPr>
          <p:cNvPr id="17" name="Rectangle 16">
            <a:extLst>
              <a:ext uri="{FF2B5EF4-FFF2-40B4-BE49-F238E27FC236}">
                <a16:creationId xmlns:a16="http://schemas.microsoft.com/office/drawing/2014/main" id="{1A54C1AF-C23F-47D5-8BB6-6907D2932C97}"/>
              </a:ext>
            </a:extLst>
          </p:cNvPr>
          <p:cNvSpPr/>
          <p:nvPr/>
        </p:nvSpPr>
        <p:spPr>
          <a:xfrm>
            <a:off x="2230000" y="5162676"/>
            <a:ext cx="997266" cy="97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Field Glass</a:t>
            </a:r>
            <a:endParaRPr lang="en-IN" sz="1600" b="1" dirty="0"/>
          </a:p>
        </p:txBody>
      </p:sp>
      <p:sp>
        <p:nvSpPr>
          <p:cNvPr id="18" name="Rectangle 17">
            <a:extLst>
              <a:ext uri="{FF2B5EF4-FFF2-40B4-BE49-F238E27FC236}">
                <a16:creationId xmlns:a16="http://schemas.microsoft.com/office/drawing/2014/main" id="{8D5B2DB5-1753-4004-86CC-2736A25C6396}"/>
              </a:ext>
            </a:extLst>
          </p:cNvPr>
          <p:cNvSpPr/>
          <p:nvPr/>
        </p:nvSpPr>
        <p:spPr>
          <a:xfrm>
            <a:off x="3933664" y="5212523"/>
            <a:ext cx="997266" cy="97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Sales Force</a:t>
            </a:r>
            <a:endParaRPr lang="en-IN" sz="1600" b="1" dirty="0"/>
          </a:p>
        </p:txBody>
      </p:sp>
      <p:cxnSp>
        <p:nvCxnSpPr>
          <p:cNvPr id="19" name="Connector: Elbow 18">
            <a:extLst>
              <a:ext uri="{FF2B5EF4-FFF2-40B4-BE49-F238E27FC236}">
                <a16:creationId xmlns:a16="http://schemas.microsoft.com/office/drawing/2014/main" id="{179B78C3-3963-4A54-A6A0-1780D87940DB}"/>
              </a:ext>
            </a:extLst>
          </p:cNvPr>
          <p:cNvCxnSpPr>
            <a:stCxn id="15" idx="2"/>
            <a:endCxn id="16" idx="0"/>
          </p:cNvCxnSpPr>
          <p:nvPr/>
        </p:nvCxnSpPr>
        <p:spPr>
          <a:xfrm rot="5400000">
            <a:off x="1382786" y="3816827"/>
            <a:ext cx="988034" cy="1703665"/>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 name="Connector: Elbow 20">
            <a:extLst>
              <a:ext uri="{FF2B5EF4-FFF2-40B4-BE49-F238E27FC236}">
                <a16:creationId xmlns:a16="http://schemas.microsoft.com/office/drawing/2014/main" id="{8B1ADA6D-7383-40FD-A4B8-D0A2CF3416AE}"/>
              </a:ext>
            </a:extLst>
          </p:cNvPr>
          <p:cNvCxnSpPr>
            <a:cxnSpLocks/>
          </p:cNvCxnSpPr>
          <p:nvPr/>
        </p:nvCxnSpPr>
        <p:spPr>
          <a:xfrm rot="16200000" flipH="1">
            <a:off x="3055060" y="3788554"/>
            <a:ext cx="1037881" cy="1703663"/>
          </a:xfrm>
          <a:prstGeom prst="bentConnector3">
            <a:avLst>
              <a:gd name="adj1" fmla="val 5266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3F969A7B-CFD1-435F-AD37-9F0B2843051C}"/>
              </a:ext>
            </a:extLst>
          </p:cNvPr>
          <p:cNvCxnSpPr>
            <a:stCxn id="15" idx="2"/>
            <a:endCxn id="17" idx="0"/>
          </p:cNvCxnSpPr>
          <p:nvPr/>
        </p:nvCxnSpPr>
        <p:spPr>
          <a:xfrm flipH="1">
            <a:off x="2728633" y="4174642"/>
            <a:ext cx="1" cy="98803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4" name="Cylinder 23">
            <a:extLst>
              <a:ext uri="{FF2B5EF4-FFF2-40B4-BE49-F238E27FC236}">
                <a16:creationId xmlns:a16="http://schemas.microsoft.com/office/drawing/2014/main" id="{F1BE7DA0-00C4-4896-A83B-EC47EBC53114}"/>
              </a:ext>
            </a:extLst>
          </p:cNvPr>
          <p:cNvSpPr/>
          <p:nvPr/>
        </p:nvSpPr>
        <p:spPr>
          <a:xfrm rot="5400000">
            <a:off x="5561994" y="2542908"/>
            <a:ext cx="710896" cy="119773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dirty="0"/>
          </a:p>
        </p:txBody>
      </p:sp>
      <p:sp>
        <p:nvSpPr>
          <p:cNvPr id="25" name="TextBox 24">
            <a:extLst>
              <a:ext uri="{FF2B5EF4-FFF2-40B4-BE49-F238E27FC236}">
                <a16:creationId xmlns:a16="http://schemas.microsoft.com/office/drawing/2014/main" id="{4A81649B-9D48-4F2A-A7C1-A8AF7BBE399F}"/>
              </a:ext>
            </a:extLst>
          </p:cNvPr>
          <p:cNvSpPr txBox="1"/>
          <p:nvPr/>
        </p:nvSpPr>
        <p:spPr>
          <a:xfrm>
            <a:off x="5568438" y="2932374"/>
            <a:ext cx="720432" cy="338554"/>
          </a:xfrm>
          <a:prstGeom prst="rect">
            <a:avLst/>
          </a:prstGeom>
          <a:noFill/>
        </p:spPr>
        <p:txBody>
          <a:bodyPr wrap="square" rtlCol="0">
            <a:spAutoFit/>
          </a:bodyPr>
          <a:lstStyle/>
          <a:p>
            <a:r>
              <a:rPr lang="en-US" sz="1600" b="1" dirty="0">
                <a:solidFill>
                  <a:schemeClr val="bg1"/>
                </a:solidFill>
              </a:rPr>
              <a:t>SCC</a:t>
            </a:r>
            <a:endParaRPr lang="en-IN" sz="1600" b="1" dirty="0">
              <a:solidFill>
                <a:schemeClr val="bg1"/>
              </a:solidFill>
            </a:endParaRPr>
          </a:p>
        </p:txBody>
      </p:sp>
      <p:cxnSp>
        <p:nvCxnSpPr>
          <p:cNvPr id="26" name="Connector: Elbow 25">
            <a:extLst>
              <a:ext uri="{FF2B5EF4-FFF2-40B4-BE49-F238E27FC236}">
                <a16:creationId xmlns:a16="http://schemas.microsoft.com/office/drawing/2014/main" id="{CCBE69AC-907D-40DC-9E8F-88B973FDD0F8}"/>
              </a:ext>
            </a:extLst>
          </p:cNvPr>
          <p:cNvCxnSpPr>
            <a:cxnSpLocks/>
          </p:cNvCxnSpPr>
          <p:nvPr/>
        </p:nvCxnSpPr>
        <p:spPr>
          <a:xfrm flipV="1">
            <a:off x="3933663" y="3180286"/>
            <a:ext cx="1384913" cy="732765"/>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D4762D09-D7A9-46E4-B595-927738F2E3AE}"/>
              </a:ext>
            </a:extLst>
          </p:cNvPr>
          <p:cNvCxnSpPr>
            <a:cxnSpLocks/>
            <a:stCxn id="24" idx="1"/>
            <a:endCxn id="28" idx="1"/>
          </p:cNvCxnSpPr>
          <p:nvPr/>
        </p:nvCxnSpPr>
        <p:spPr>
          <a:xfrm>
            <a:off x="6516307" y="3141774"/>
            <a:ext cx="1951225" cy="4499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8" name="Rectangle: Rounded Corners 27">
            <a:extLst>
              <a:ext uri="{FF2B5EF4-FFF2-40B4-BE49-F238E27FC236}">
                <a16:creationId xmlns:a16="http://schemas.microsoft.com/office/drawing/2014/main" id="{F5221982-C211-413B-9F73-3DC0C5BE56FB}"/>
              </a:ext>
            </a:extLst>
          </p:cNvPr>
          <p:cNvSpPr/>
          <p:nvPr/>
        </p:nvSpPr>
        <p:spPr>
          <a:xfrm>
            <a:off x="8467532" y="1441794"/>
            <a:ext cx="2941847" cy="3489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SAP BW</a:t>
            </a:r>
          </a:p>
          <a:p>
            <a:pPr algn="ctr"/>
            <a:r>
              <a:rPr lang="en-US" sz="1600" b="1" dirty="0"/>
              <a:t>SAP ECC</a:t>
            </a:r>
          </a:p>
          <a:p>
            <a:pPr algn="ctr"/>
            <a:r>
              <a:rPr lang="en-US" sz="1600" b="1" dirty="0"/>
              <a:t>SAP S/4 Hana</a:t>
            </a:r>
            <a:endParaRPr lang="en-IN" sz="1600" b="1" dirty="0"/>
          </a:p>
        </p:txBody>
      </p:sp>
      <p:sp>
        <p:nvSpPr>
          <p:cNvPr id="29" name="TextBox 28">
            <a:extLst>
              <a:ext uri="{FF2B5EF4-FFF2-40B4-BE49-F238E27FC236}">
                <a16:creationId xmlns:a16="http://schemas.microsoft.com/office/drawing/2014/main" id="{D8036F2F-8E82-40FA-A283-0050BF819AE4}"/>
              </a:ext>
            </a:extLst>
          </p:cNvPr>
          <p:cNvSpPr txBox="1"/>
          <p:nvPr/>
        </p:nvSpPr>
        <p:spPr>
          <a:xfrm>
            <a:off x="8786619" y="1532210"/>
            <a:ext cx="2591095" cy="338554"/>
          </a:xfrm>
          <a:prstGeom prst="rect">
            <a:avLst/>
          </a:prstGeom>
          <a:noFill/>
        </p:spPr>
        <p:txBody>
          <a:bodyPr wrap="square" rtlCol="0">
            <a:spAutoFit/>
          </a:bodyPr>
          <a:lstStyle/>
          <a:p>
            <a:r>
              <a:rPr lang="en-US" sz="1600" b="1" dirty="0">
                <a:solidFill>
                  <a:schemeClr val="bg1"/>
                </a:solidFill>
              </a:rPr>
              <a:t>SAP On-premise System</a:t>
            </a:r>
            <a:endParaRPr lang="en-IN" sz="1600" b="1" dirty="0">
              <a:solidFill>
                <a:schemeClr val="bg1"/>
              </a:solidFill>
            </a:endParaRPr>
          </a:p>
        </p:txBody>
      </p:sp>
      <p:sp>
        <p:nvSpPr>
          <p:cNvPr id="30" name="Speech Bubble: Oval 29">
            <a:extLst>
              <a:ext uri="{FF2B5EF4-FFF2-40B4-BE49-F238E27FC236}">
                <a16:creationId xmlns:a16="http://schemas.microsoft.com/office/drawing/2014/main" id="{A6B5DBEC-38B2-445A-A91C-BB0993BF1599}"/>
              </a:ext>
            </a:extLst>
          </p:cNvPr>
          <p:cNvSpPr/>
          <p:nvPr/>
        </p:nvSpPr>
        <p:spPr>
          <a:xfrm>
            <a:off x="6202130" y="1619351"/>
            <a:ext cx="1969501" cy="616805"/>
          </a:xfrm>
          <a:prstGeom prst="wedgeEllipseCallout">
            <a:avLst>
              <a:gd name="adj1" fmla="val -61801"/>
              <a:gd name="adj2" fmla="val 14524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SAP Cloud Connector</a:t>
            </a:r>
          </a:p>
        </p:txBody>
      </p:sp>
    </p:spTree>
    <p:extLst>
      <p:ext uri="{BB962C8B-B14F-4D97-AF65-F5344CB8AC3E}">
        <p14:creationId xmlns:p14="http://schemas.microsoft.com/office/powerpoint/2010/main" val="2029224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dirty="0">
                <a:latin typeface="Cooper Black" panose="0208090404030B020404" pitchFamily="18" charset="0"/>
              </a:rPr>
              <a:t>Cloud Connector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369236"/>
          </a:xfrm>
          <a:prstGeom prst="rect">
            <a:avLst/>
          </a:prstGeom>
          <a:noFill/>
        </p:spPr>
        <p:txBody>
          <a:bodyPr wrap="square" rtlCol="0">
            <a:spAutoFit/>
          </a:bodyPr>
          <a:lstStyle/>
          <a:p>
            <a:r>
              <a:rPr lang="en-US" sz="1799" b="1" dirty="0">
                <a:latin typeface="Calibri" panose="020F0502020204030204" pitchFamily="34" charset="0"/>
                <a:cs typeface="Calibri" panose="020F0502020204030204" pitchFamily="34" charset="0"/>
              </a:rPr>
              <a:t>Step 1: </a:t>
            </a:r>
            <a:r>
              <a:rPr lang="en-US" sz="1799" dirty="0">
                <a:latin typeface="Calibri" panose="020F0502020204030204" pitchFamily="34" charset="0"/>
                <a:cs typeface="Calibri" panose="020F0502020204030204" pitchFamily="34" charset="0"/>
              </a:rPr>
              <a:t>Download SAP JVM and Extract it in the C:\Program Files\Java</a:t>
            </a:r>
            <a:endParaRPr lang="en-IN" sz="1799" b="1" dirty="0">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sz="1200" b="1" dirty="0">
                <a:solidFill>
                  <a:prstClr val="black"/>
                </a:solidFill>
                <a:latin typeface="Calibri" panose="020F0502020204030204"/>
              </a:rPr>
              <a:t>www.anubhavtrainings.com</a:t>
            </a:r>
          </a:p>
        </p:txBody>
      </p:sp>
      <p:pic>
        <p:nvPicPr>
          <p:cNvPr id="6" name="Picture 5">
            <a:extLst>
              <a:ext uri="{FF2B5EF4-FFF2-40B4-BE49-F238E27FC236}">
                <a16:creationId xmlns:a16="http://schemas.microsoft.com/office/drawing/2014/main" id="{440086AB-90E7-4B9D-B483-F53AD9342434}"/>
              </a:ext>
            </a:extLst>
          </p:cNvPr>
          <p:cNvPicPr>
            <a:picLocks noChangeAspect="1"/>
          </p:cNvPicPr>
          <p:nvPr/>
        </p:nvPicPr>
        <p:blipFill>
          <a:blip r:embed="rId3"/>
          <a:stretch>
            <a:fillRect/>
          </a:stretch>
        </p:blipFill>
        <p:spPr>
          <a:xfrm>
            <a:off x="542179" y="1718408"/>
            <a:ext cx="5020128" cy="3721286"/>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22D56B5D-6650-42FB-BA6A-73F688023C82}"/>
              </a:ext>
            </a:extLst>
          </p:cNvPr>
          <p:cNvPicPr>
            <a:picLocks noChangeAspect="1"/>
          </p:cNvPicPr>
          <p:nvPr/>
        </p:nvPicPr>
        <p:blipFill>
          <a:blip r:embed="rId4"/>
          <a:stretch>
            <a:fillRect/>
          </a:stretch>
        </p:blipFill>
        <p:spPr>
          <a:xfrm>
            <a:off x="7362928" y="1980512"/>
            <a:ext cx="4007539" cy="3337570"/>
          </a:xfrm>
          <a:prstGeom prst="rect">
            <a:avLst/>
          </a:prstGeom>
        </p:spPr>
        <p:style>
          <a:lnRef idx="2">
            <a:schemeClr val="dk1"/>
          </a:lnRef>
          <a:fillRef idx="1">
            <a:schemeClr val="lt1"/>
          </a:fillRef>
          <a:effectRef idx="0">
            <a:schemeClr val="dk1"/>
          </a:effectRef>
          <a:fontRef idx="minor">
            <a:schemeClr val="dk1"/>
          </a:fontRef>
        </p:style>
      </p:pic>
      <p:sp>
        <p:nvSpPr>
          <p:cNvPr id="9" name="Arrow: Right 8">
            <a:extLst>
              <a:ext uri="{FF2B5EF4-FFF2-40B4-BE49-F238E27FC236}">
                <a16:creationId xmlns:a16="http://schemas.microsoft.com/office/drawing/2014/main" id="{D2317EBD-30DC-4D49-BD24-BD23B217E780}"/>
              </a:ext>
            </a:extLst>
          </p:cNvPr>
          <p:cNvSpPr/>
          <p:nvPr/>
        </p:nvSpPr>
        <p:spPr>
          <a:xfrm>
            <a:off x="5899346" y="3387282"/>
            <a:ext cx="1375862" cy="524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Tree>
    <p:extLst>
      <p:ext uri="{BB962C8B-B14F-4D97-AF65-F5344CB8AC3E}">
        <p14:creationId xmlns:p14="http://schemas.microsoft.com/office/powerpoint/2010/main" val="668915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461417"/>
          </a:xfrm>
          <a:prstGeom prst="rect">
            <a:avLst/>
          </a:prstGeom>
          <a:noFill/>
        </p:spPr>
        <p:txBody>
          <a:bodyPr wrap="square" rtlCol="0">
            <a:spAutoFit/>
          </a:bodyPr>
          <a:lstStyle/>
          <a:p>
            <a:r>
              <a:rPr lang="en-US" sz="2399" b="1" dirty="0">
                <a:solidFill>
                  <a:prstClr val="black"/>
                </a:solidFill>
                <a:latin typeface="Calibri" panose="020F0502020204030204"/>
              </a:rPr>
              <a:t>Step 2: </a:t>
            </a:r>
            <a:r>
              <a:rPr lang="en-US" sz="2399" dirty="0">
                <a:solidFill>
                  <a:prstClr val="black"/>
                </a:solidFill>
                <a:latin typeface="Calibri" panose="020F0502020204030204"/>
              </a:rPr>
              <a:t>Download and install the sap Cloud connector</a:t>
            </a:r>
            <a:endParaRPr lang="en-IN" sz="1799" b="1" dirty="0">
              <a:solidFill>
                <a:srgbClr val="B4DCFA">
                  <a:lumMod val="75000"/>
                </a:srgbClr>
              </a:solidFill>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sz="1200" b="1" dirty="0">
                <a:solidFill>
                  <a:prstClr val="black"/>
                </a:solidFill>
                <a:latin typeface="Calibri" panose="020F0502020204030204"/>
              </a:rPr>
              <a:t>www.anubhavtrainings.com</a:t>
            </a:r>
          </a:p>
        </p:txBody>
      </p:sp>
      <p:pic>
        <p:nvPicPr>
          <p:cNvPr id="6" name="Picture 5">
            <a:hlinkClick r:id="rId3"/>
            <a:extLst>
              <a:ext uri="{FF2B5EF4-FFF2-40B4-BE49-F238E27FC236}">
                <a16:creationId xmlns:a16="http://schemas.microsoft.com/office/drawing/2014/main" id="{44E878C0-98F5-4E17-9A18-2446DC8A12D9}"/>
              </a:ext>
            </a:extLst>
          </p:cNvPr>
          <p:cNvPicPr>
            <a:picLocks noChangeAspect="1"/>
          </p:cNvPicPr>
          <p:nvPr/>
        </p:nvPicPr>
        <p:blipFill>
          <a:blip r:embed="rId4"/>
          <a:stretch>
            <a:fillRect/>
          </a:stretch>
        </p:blipFill>
        <p:spPr>
          <a:xfrm>
            <a:off x="363271" y="1421566"/>
            <a:ext cx="2675207" cy="2217505"/>
          </a:xfrm>
          <a:prstGeom prst="rect">
            <a:avLst/>
          </a:prstGeom>
        </p:spPr>
      </p:pic>
      <p:pic>
        <p:nvPicPr>
          <p:cNvPr id="7" name="Picture 6">
            <a:extLst>
              <a:ext uri="{FF2B5EF4-FFF2-40B4-BE49-F238E27FC236}">
                <a16:creationId xmlns:a16="http://schemas.microsoft.com/office/drawing/2014/main" id="{8CA8EB1B-1116-4319-9D6D-09A3889A98BC}"/>
              </a:ext>
            </a:extLst>
          </p:cNvPr>
          <p:cNvPicPr>
            <a:picLocks noChangeAspect="1"/>
          </p:cNvPicPr>
          <p:nvPr/>
        </p:nvPicPr>
        <p:blipFill>
          <a:blip r:embed="rId5"/>
          <a:stretch>
            <a:fillRect/>
          </a:stretch>
        </p:blipFill>
        <p:spPr>
          <a:xfrm>
            <a:off x="4035239" y="1487771"/>
            <a:ext cx="2814132" cy="2272774"/>
          </a:xfrm>
          <a:prstGeom prst="rect">
            <a:avLst/>
          </a:prstGeom>
        </p:spPr>
      </p:pic>
      <p:pic>
        <p:nvPicPr>
          <p:cNvPr id="9" name="Picture 8">
            <a:extLst>
              <a:ext uri="{FF2B5EF4-FFF2-40B4-BE49-F238E27FC236}">
                <a16:creationId xmlns:a16="http://schemas.microsoft.com/office/drawing/2014/main" id="{4EB1FC95-0CCB-4D3B-81CA-9EDFA42678D8}"/>
              </a:ext>
            </a:extLst>
          </p:cNvPr>
          <p:cNvPicPr>
            <a:picLocks noChangeAspect="1"/>
          </p:cNvPicPr>
          <p:nvPr/>
        </p:nvPicPr>
        <p:blipFill>
          <a:blip r:embed="rId6"/>
          <a:stretch>
            <a:fillRect/>
          </a:stretch>
        </p:blipFill>
        <p:spPr>
          <a:xfrm>
            <a:off x="7746932" y="1487771"/>
            <a:ext cx="2814132" cy="2272774"/>
          </a:xfrm>
          <a:prstGeom prst="rect">
            <a:avLst/>
          </a:prstGeom>
        </p:spPr>
      </p:pic>
      <p:pic>
        <p:nvPicPr>
          <p:cNvPr id="10" name="Picture 9">
            <a:extLst>
              <a:ext uri="{FF2B5EF4-FFF2-40B4-BE49-F238E27FC236}">
                <a16:creationId xmlns:a16="http://schemas.microsoft.com/office/drawing/2014/main" id="{8E0F6026-D427-4B71-858A-C808C3FFA679}"/>
              </a:ext>
            </a:extLst>
          </p:cNvPr>
          <p:cNvPicPr>
            <a:picLocks noChangeAspect="1"/>
          </p:cNvPicPr>
          <p:nvPr/>
        </p:nvPicPr>
        <p:blipFill>
          <a:blip r:embed="rId7"/>
          <a:stretch>
            <a:fillRect/>
          </a:stretch>
        </p:blipFill>
        <p:spPr>
          <a:xfrm>
            <a:off x="7746931" y="4233842"/>
            <a:ext cx="2814133" cy="2272774"/>
          </a:xfrm>
          <a:prstGeom prst="rect">
            <a:avLst/>
          </a:prstGeom>
        </p:spPr>
      </p:pic>
      <p:pic>
        <p:nvPicPr>
          <p:cNvPr id="11" name="Picture 10">
            <a:extLst>
              <a:ext uri="{FF2B5EF4-FFF2-40B4-BE49-F238E27FC236}">
                <a16:creationId xmlns:a16="http://schemas.microsoft.com/office/drawing/2014/main" id="{F46089C1-F917-45D2-96A0-DDDB6F2AEC42}"/>
              </a:ext>
            </a:extLst>
          </p:cNvPr>
          <p:cNvPicPr>
            <a:picLocks noChangeAspect="1"/>
          </p:cNvPicPr>
          <p:nvPr/>
        </p:nvPicPr>
        <p:blipFill>
          <a:blip r:embed="rId8"/>
          <a:stretch>
            <a:fillRect/>
          </a:stretch>
        </p:blipFill>
        <p:spPr>
          <a:xfrm>
            <a:off x="4035239" y="4233842"/>
            <a:ext cx="2814132" cy="2272774"/>
          </a:xfrm>
          <a:prstGeom prst="rect">
            <a:avLst/>
          </a:prstGeom>
        </p:spPr>
      </p:pic>
      <p:pic>
        <p:nvPicPr>
          <p:cNvPr id="12" name="Picture 11">
            <a:extLst>
              <a:ext uri="{FF2B5EF4-FFF2-40B4-BE49-F238E27FC236}">
                <a16:creationId xmlns:a16="http://schemas.microsoft.com/office/drawing/2014/main" id="{12815AF0-63BD-4459-A667-AAB294C69594}"/>
              </a:ext>
            </a:extLst>
          </p:cNvPr>
          <p:cNvPicPr>
            <a:picLocks noChangeAspect="1"/>
          </p:cNvPicPr>
          <p:nvPr/>
        </p:nvPicPr>
        <p:blipFill>
          <a:blip r:embed="rId9"/>
          <a:stretch>
            <a:fillRect/>
          </a:stretch>
        </p:blipFill>
        <p:spPr>
          <a:xfrm>
            <a:off x="363271" y="4233842"/>
            <a:ext cx="2814133" cy="2272774"/>
          </a:xfrm>
          <a:prstGeom prst="rect">
            <a:avLst/>
          </a:prstGeom>
        </p:spPr>
      </p:pic>
      <p:sp>
        <p:nvSpPr>
          <p:cNvPr id="13" name="Arrow: Right 12">
            <a:extLst>
              <a:ext uri="{FF2B5EF4-FFF2-40B4-BE49-F238E27FC236}">
                <a16:creationId xmlns:a16="http://schemas.microsoft.com/office/drawing/2014/main" id="{F27AF91D-19E9-4B88-A246-1668EEBA1113}"/>
              </a:ext>
            </a:extLst>
          </p:cNvPr>
          <p:cNvSpPr/>
          <p:nvPr/>
        </p:nvSpPr>
        <p:spPr>
          <a:xfrm>
            <a:off x="3088078" y="2530318"/>
            <a:ext cx="897560" cy="433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14" name="Arrow: Right 13">
            <a:extLst>
              <a:ext uri="{FF2B5EF4-FFF2-40B4-BE49-F238E27FC236}">
                <a16:creationId xmlns:a16="http://schemas.microsoft.com/office/drawing/2014/main" id="{C8BBE6FD-47DF-41A2-A16C-54E151B9579C}"/>
              </a:ext>
            </a:extLst>
          </p:cNvPr>
          <p:cNvSpPr/>
          <p:nvPr/>
        </p:nvSpPr>
        <p:spPr>
          <a:xfrm rot="10800000">
            <a:off x="6849369" y="4956607"/>
            <a:ext cx="857835" cy="433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15" name="Arrow: Right 14">
            <a:extLst>
              <a:ext uri="{FF2B5EF4-FFF2-40B4-BE49-F238E27FC236}">
                <a16:creationId xmlns:a16="http://schemas.microsoft.com/office/drawing/2014/main" id="{4224F668-4FEC-4E0D-946A-C5895CA775E5}"/>
              </a:ext>
            </a:extLst>
          </p:cNvPr>
          <p:cNvSpPr/>
          <p:nvPr/>
        </p:nvSpPr>
        <p:spPr>
          <a:xfrm>
            <a:off x="6849370" y="2465679"/>
            <a:ext cx="897560" cy="433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16" name="Arrow: Right 15">
            <a:extLst>
              <a:ext uri="{FF2B5EF4-FFF2-40B4-BE49-F238E27FC236}">
                <a16:creationId xmlns:a16="http://schemas.microsoft.com/office/drawing/2014/main" id="{76D7DAC0-C4E7-4FC1-855B-E15389AF9874}"/>
              </a:ext>
            </a:extLst>
          </p:cNvPr>
          <p:cNvSpPr/>
          <p:nvPr/>
        </p:nvSpPr>
        <p:spPr>
          <a:xfrm rot="10800000">
            <a:off x="3177404" y="4936234"/>
            <a:ext cx="857835" cy="433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cxnSp>
        <p:nvCxnSpPr>
          <p:cNvPr id="17" name="Connector: Elbow 16">
            <a:extLst>
              <a:ext uri="{FF2B5EF4-FFF2-40B4-BE49-F238E27FC236}">
                <a16:creationId xmlns:a16="http://schemas.microsoft.com/office/drawing/2014/main" id="{1F0FA73A-1394-45AD-8904-2CE301359DB0}"/>
              </a:ext>
            </a:extLst>
          </p:cNvPr>
          <p:cNvCxnSpPr>
            <a:stCxn id="9" idx="3"/>
            <a:endCxn id="10" idx="3"/>
          </p:cNvCxnSpPr>
          <p:nvPr/>
        </p:nvCxnSpPr>
        <p:spPr>
          <a:xfrm>
            <a:off x="10561063" y="2624158"/>
            <a:ext cx="12697" cy="2746072"/>
          </a:xfrm>
          <a:prstGeom prst="bentConnector3">
            <a:avLst>
              <a:gd name="adj1" fmla="val 8854543"/>
            </a:avLst>
          </a:prstGeom>
          <a:ln w="165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307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646331"/>
          </a:xfrm>
          <a:prstGeom prst="rect">
            <a:avLst/>
          </a:prstGeom>
          <a:noFill/>
        </p:spPr>
        <p:txBody>
          <a:bodyPr wrap="square" rtlCol="0">
            <a:spAutoFit/>
          </a:bodyPr>
          <a:lstStyle/>
          <a:p>
            <a:r>
              <a:rPr lang="en-US" sz="2000" b="1" dirty="0">
                <a:solidFill>
                  <a:prstClr val="black"/>
                </a:solidFill>
                <a:latin typeface="Calibri" panose="020F0502020204030204"/>
              </a:rPr>
              <a:t>Step 3: </a:t>
            </a:r>
            <a:r>
              <a:rPr lang="en-US" sz="2000" dirty="0">
                <a:solidFill>
                  <a:prstClr val="black"/>
                </a:solidFill>
                <a:latin typeface="Calibri" panose="020F0502020204030204"/>
              </a:rPr>
              <a:t>Now your system is ready go to browser and open </a:t>
            </a:r>
            <a:r>
              <a:rPr lang="en-US" sz="2000" dirty="0">
                <a:solidFill>
                  <a:prstClr val="black"/>
                </a:solidFill>
                <a:latin typeface="Calibri" panose="020F0502020204030204"/>
                <a:hlinkClick r:id="rId3"/>
              </a:rPr>
              <a:t>https://localhost:8443</a:t>
            </a:r>
            <a:r>
              <a:rPr lang="en-US" sz="2000" dirty="0">
                <a:solidFill>
                  <a:prstClr val="black"/>
                </a:solidFill>
                <a:latin typeface="Calibri" panose="020F0502020204030204"/>
              </a:rPr>
              <a:t> (port may changes)</a:t>
            </a:r>
          </a:p>
          <a:p>
            <a:r>
              <a:rPr lang="en-US" sz="1600" dirty="0">
                <a:solidFill>
                  <a:prstClr val="black"/>
                </a:solidFill>
                <a:latin typeface="Calibri"/>
              </a:rPr>
              <a:t>The default credentials are Administrator / manage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sz="1200" b="1" dirty="0">
                <a:solidFill>
                  <a:prstClr val="black"/>
                </a:solidFill>
                <a:latin typeface="Calibri" panose="020F0502020204030204"/>
              </a:rPr>
              <a:t>www.anubhavtrainings.com</a:t>
            </a:r>
          </a:p>
        </p:txBody>
      </p:sp>
      <p:pic>
        <p:nvPicPr>
          <p:cNvPr id="6" name="Picture 5">
            <a:extLst>
              <a:ext uri="{FF2B5EF4-FFF2-40B4-BE49-F238E27FC236}">
                <a16:creationId xmlns:a16="http://schemas.microsoft.com/office/drawing/2014/main" id="{3BE16C7D-937A-42B3-8171-4FBFE2D3175F}"/>
              </a:ext>
            </a:extLst>
          </p:cNvPr>
          <p:cNvPicPr>
            <a:picLocks noChangeAspect="1"/>
          </p:cNvPicPr>
          <p:nvPr/>
        </p:nvPicPr>
        <p:blipFill>
          <a:blip r:embed="rId4"/>
          <a:stretch>
            <a:fillRect/>
          </a:stretch>
        </p:blipFill>
        <p:spPr>
          <a:xfrm>
            <a:off x="463926" y="1644589"/>
            <a:ext cx="4817899" cy="4313032"/>
          </a:xfrm>
          <a:prstGeom prst="rect">
            <a:avLst/>
          </a:prstGeom>
        </p:spPr>
      </p:pic>
      <p:pic>
        <p:nvPicPr>
          <p:cNvPr id="7" name="Picture 6">
            <a:extLst>
              <a:ext uri="{FF2B5EF4-FFF2-40B4-BE49-F238E27FC236}">
                <a16:creationId xmlns:a16="http://schemas.microsoft.com/office/drawing/2014/main" id="{6D610338-DEB5-48AD-BE92-65BB7EB119FE}"/>
              </a:ext>
            </a:extLst>
          </p:cNvPr>
          <p:cNvPicPr>
            <a:picLocks noChangeAspect="1"/>
          </p:cNvPicPr>
          <p:nvPr/>
        </p:nvPicPr>
        <p:blipFill>
          <a:blip r:embed="rId5"/>
          <a:stretch>
            <a:fillRect/>
          </a:stretch>
        </p:blipFill>
        <p:spPr>
          <a:xfrm>
            <a:off x="7060441" y="1611275"/>
            <a:ext cx="4706652" cy="4351683"/>
          </a:xfrm>
          <a:prstGeom prst="rect">
            <a:avLst/>
          </a:prstGeom>
        </p:spPr>
      </p:pic>
      <p:sp>
        <p:nvSpPr>
          <p:cNvPr id="9" name="Arrow: Right 8">
            <a:extLst>
              <a:ext uri="{FF2B5EF4-FFF2-40B4-BE49-F238E27FC236}">
                <a16:creationId xmlns:a16="http://schemas.microsoft.com/office/drawing/2014/main" id="{976697F7-C7DB-410A-BBB9-8A1D0772D6F8}"/>
              </a:ext>
            </a:extLst>
          </p:cNvPr>
          <p:cNvSpPr/>
          <p:nvPr/>
        </p:nvSpPr>
        <p:spPr>
          <a:xfrm>
            <a:off x="5461887" y="3429000"/>
            <a:ext cx="1265051" cy="590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Tree>
    <p:extLst>
      <p:ext uri="{BB962C8B-B14F-4D97-AF65-F5344CB8AC3E}">
        <p14:creationId xmlns:p14="http://schemas.microsoft.com/office/powerpoint/2010/main" val="584277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461417"/>
          </a:xfrm>
          <a:prstGeom prst="rect">
            <a:avLst/>
          </a:prstGeom>
          <a:noFill/>
        </p:spPr>
        <p:txBody>
          <a:bodyPr wrap="square" rtlCol="0">
            <a:spAutoFit/>
          </a:bodyPr>
          <a:lstStyle/>
          <a:p>
            <a:r>
              <a:rPr lang="en-US" sz="2399" b="1" dirty="0">
                <a:solidFill>
                  <a:prstClr val="black"/>
                </a:solidFill>
                <a:latin typeface="Calibri" panose="020F0502020204030204"/>
              </a:rPr>
              <a:t>Step 4: </a:t>
            </a:r>
            <a:r>
              <a:rPr lang="en-US" sz="2399" dirty="0">
                <a:solidFill>
                  <a:prstClr val="black"/>
                </a:solidFill>
                <a:latin typeface="Calibri" panose="020F0502020204030204"/>
              </a:rPr>
              <a:t>Now we create a connection with our Cloud Account</a:t>
            </a:r>
            <a:endParaRPr lang="en-IN" sz="1799" dirty="0">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sz="1200" b="1" dirty="0">
                <a:solidFill>
                  <a:prstClr val="black"/>
                </a:solidFill>
                <a:latin typeface="Calibri" panose="020F0502020204030204"/>
              </a:rPr>
              <a:t>www.anubhavtrainings.com</a:t>
            </a:r>
          </a:p>
        </p:txBody>
      </p:sp>
      <p:pic>
        <p:nvPicPr>
          <p:cNvPr id="6" name="Picture 5">
            <a:extLst>
              <a:ext uri="{FF2B5EF4-FFF2-40B4-BE49-F238E27FC236}">
                <a16:creationId xmlns:a16="http://schemas.microsoft.com/office/drawing/2014/main" id="{07B25966-8F9B-44AB-9DAD-E03074719EAC}"/>
              </a:ext>
            </a:extLst>
          </p:cNvPr>
          <p:cNvPicPr>
            <a:picLocks noChangeAspect="1"/>
          </p:cNvPicPr>
          <p:nvPr/>
        </p:nvPicPr>
        <p:blipFill>
          <a:blip r:embed="rId3"/>
          <a:stretch>
            <a:fillRect/>
          </a:stretch>
        </p:blipFill>
        <p:spPr>
          <a:xfrm>
            <a:off x="561296" y="1310381"/>
            <a:ext cx="10859135" cy="4767839"/>
          </a:xfrm>
          <a:prstGeom prst="rect">
            <a:avLst/>
          </a:prstGeom>
        </p:spPr>
      </p:pic>
    </p:spTree>
    <p:extLst>
      <p:ext uri="{BB962C8B-B14F-4D97-AF65-F5344CB8AC3E}">
        <p14:creationId xmlns:p14="http://schemas.microsoft.com/office/powerpoint/2010/main" val="3128762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461417"/>
          </a:xfrm>
          <a:prstGeom prst="rect">
            <a:avLst/>
          </a:prstGeom>
          <a:noFill/>
        </p:spPr>
        <p:txBody>
          <a:bodyPr wrap="square" rtlCol="0">
            <a:spAutoFit/>
          </a:bodyPr>
          <a:lstStyle/>
          <a:p>
            <a:r>
              <a:rPr lang="en-US" sz="2399" b="1" dirty="0">
                <a:solidFill>
                  <a:prstClr val="black"/>
                </a:solidFill>
                <a:latin typeface="Calibri" panose="020F0502020204030204"/>
              </a:rPr>
              <a:t>Step 5: </a:t>
            </a:r>
            <a:r>
              <a:rPr lang="en-US" sz="2399" dirty="0">
                <a:solidFill>
                  <a:prstClr val="black"/>
                </a:solidFill>
                <a:latin typeface="Calibri" panose="020F0502020204030204"/>
              </a:rPr>
              <a:t>Check the connection on Hana Cloud Account </a:t>
            </a:r>
            <a:endParaRPr lang="en-IN" sz="1799" dirty="0">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sz="1200" b="1" dirty="0">
                <a:solidFill>
                  <a:prstClr val="black"/>
                </a:solidFill>
                <a:latin typeface="Calibri" panose="020F0502020204030204"/>
              </a:rPr>
              <a:t>www.anubhavtrainings.com</a:t>
            </a:r>
          </a:p>
        </p:txBody>
      </p:sp>
      <p:pic>
        <p:nvPicPr>
          <p:cNvPr id="6" name="Picture 2">
            <a:extLst>
              <a:ext uri="{FF2B5EF4-FFF2-40B4-BE49-F238E27FC236}">
                <a16:creationId xmlns:a16="http://schemas.microsoft.com/office/drawing/2014/main" id="{93B02027-CE35-4B2C-8239-371D5ABCB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16" y="1218787"/>
            <a:ext cx="10249694" cy="4980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854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461417"/>
          </a:xfrm>
          <a:prstGeom prst="rect">
            <a:avLst/>
          </a:prstGeom>
          <a:noFill/>
        </p:spPr>
        <p:txBody>
          <a:bodyPr wrap="square" rtlCol="0">
            <a:spAutoFit/>
          </a:bodyPr>
          <a:lstStyle/>
          <a:p>
            <a:r>
              <a:rPr lang="en-US" sz="2399" b="1" dirty="0">
                <a:solidFill>
                  <a:prstClr val="black"/>
                </a:solidFill>
                <a:latin typeface="Calibri" panose="020F0502020204030204"/>
              </a:rPr>
              <a:t>Step 6: </a:t>
            </a:r>
            <a:r>
              <a:rPr lang="en-US" sz="2399" dirty="0">
                <a:solidFill>
                  <a:prstClr val="black"/>
                </a:solidFill>
                <a:latin typeface="Calibri" panose="020F0502020204030204"/>
              </a:rPr>
              <a:t>Connect on-premise system to cloud using SCC</a:t>
            </a:r>
            <a:endParaRPr lang="en-IN" sz="1799" dirty="0">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sz="1200" b="1" dirty="0">
                <a:solidFill>
                  <a:prstClr val="black"/>
                </a:solidFill>
                <a:latin typeface="Calibri" panose="020F0502020204030204"/>
              </a:rPr>
              <a:t>www.anubhavtrainings.com</a:t>
            </a:r>
          </a:p>
        </p:txBody>
      </p:sp>
      <p:pic>
        <p:nvPicPr>
          <p:cNvPr id="6" name="Picture 5">
            <a:extLst>
              <a:ext uri="{FF2B5EF4-FFF2-40B4-BE49-F238E27FC236}">
                <a16:creationId xmlns:a16="http://schemas.microsoft.com/office/drawing/2014/main" id="{D189A366-DA98-408E-97D4-F0D36518FBD0}"/>
              </a:ext>
            </a:extLst>
          </p:cNvPr>
          <p:cNvPicPr>
            <a:picLocks noChangeAspect="1"/>
          </p:cNvPicPr>
          <p:nvPr/>
        </p:nvPicPr>
        <p:blipFill>
          <a:blip r:embed="rId3"/>
          <a:stretch>
            <a:fillRect/>
          </a:stretch>
        </p:blipFill>
        <p:spPr>
          <a:xfrm>
            <a:off x="386355" y="1533781"/>
            <a:ext cx="2554662" cy="2265509"/>
          </a:xfrm>
          <a:prstGeom prst="rect">
            <a:avLst/>
          </a:prstGeom>
        </p:spPr>
      </p:pic>
      <p:pic>
        <p:nvPicPr>
          <p:cNvPr id="7" name="Picture 6">
            <a:extLst>
              <a:ext uri="{FF2B5EF4-FFF2-40B4-BE49-F238E27FC236}">
                <a16:creationId xmlns:a16="http://schemas.microsoft.com/office/drawing/2014/main" id="{3A762452-0A45-4718-99A6-002D09E24C38}"/>
              </a:ext>
            </a:extLst>
          </p:cNvPr>
          <p:cNvPicPr>
            <a:picLocks noChangeAspect="1"/>
          </p:cNvPicPr>
          <p:nvPr/>
        </p:nvPicPr>
        <p:blipFill>
          <a:blip r:embed="rId4"/>
          <a:stretch>
            <a:fillRect/>
          </a:stretch>
        </p:blipFill>
        <p:spPr>
          <a:xfrm>
            <a:off x="3713166" y="1533779"/>
            <a:ext cx="2317723" cy="2265509"/>
          </a:xfrm>
          <a:prstGeom prst="rect">
            <a:avLst/>
          </a:prstGeom>
        </p:spPr>
      </p:pic>
      <p:pic>
        <p:nvPicPr>
          <p:cNvPr id="9" name="Picture 8">
            <a:extLst>
              <a:ext uri="{FF2B5EF4-FFF2-40B4-BE49-F238E27FC236}">
                <a16:creationId xmlns:a16="http://schemas.microsoft.com/office/drawing/2014/main" id="{26C5A7C8-E72B-47AA-B0B9-6F5845FA28CB}"/>
              </a:ext>
            </a:extLst>
          </p:cNvPr>
          <p:cNvPicPr>
            <a:picLocks noChangeAspect="1"/>
          </p:cNvPicPr>
          <p:nvPr/>
        </p:nvPicPr>
        <p:blipFill>
          <a:blip r:embed="rId5"/>
          <a:stretch>
            <a:fillRect/>
          </a:stretch>
        </p:blipFill>
        <p:spPr>
          <a:xfrm>
            <a:off x="6752944" y="1504891"/>
            <a:ext cx="2317723" cy="2323284"/>
          </a:xfrm>
          <a:prstGeom prst="rect">
            <a:avLst/>
          </a:prstGeom>
        </p:spPr>
      </p:pic>
      <p:pic>
        <p:nvPicPr>
          <p:cNvPr id="10" name="Picture 9">
            <a:extLst>
              <a:ext uri="{FF2B5EF4-FFF2-40B4-BE49-F238E27FC236}">
                <a16:creationId xmlns:a16="http://schemas.microsoft.com/office/drawing/2014/main" id="{E52B1CB9-64BA-40E8-8190-5DED84E0A313}"/>
              </a:ext>
            </a:extLst>
          </p:cNvPr>
          <p:cNvPicPr>
            <a:picLocks noChangeAspect="1"/>
          </p:cNvPicPr>
          <p:nvPr/>
        </p:nvPicPr>
        <p:blipFill>
          <a:blip r:embed="rId6"/>
          <a:stretch>
            <a:fillRect/>
          </a:stretch>
        </p:blipFill>
        <p:spPr>
          <a:xfrm>
            <a:off x="9792723" y="1533779"/>
            <a:ext cx="2131223" cy="2323284"/>
          </a:xfrm>
          <a:prstGeom prst="rect">
            <a:avLst/>
          </a:prstGeom>
        </p:spPr>
      </p:pic>
      <p:pic>
        <p:nvPicPr>
          <p:cNvPr id="11" name="Picture 10">
            <a:extLst>
              <a:ext uri="{FF2B5EF4-FFF2-40B4-BE49-F238E27FC236}">
                <a16:creationId xmlns:a16="http://schemas.microsoft.com/office/drawing/2014/main" id="{DC3E081F-DDC3-4E90-83E5-D3B619EF1FED}"/>
              </a:ext>
            </a:extLst>
          </p:cNvPr>
          <p:cNvPicPr>
            <a:picLocks noChangeAspect="1"/>
          </p:cNvPicPr>
          <p:nvPr/>
        </p:nvPicPr>
        <p:blipFill>
          <a:blip r:embed="rId7"/>
          <a:stretch>
            <a:fillRect/>
          </a:stretch>
        </p:blipFill>
        <p:spPr>
          <a:xfrm>
            <a:off x="9792724" y="4248513"/>
            <a:ext cx="2131223" cy="1923467"/>
          </a:xfrm>
          <a:prstGeom prst="rect">
            <a:avLst/>
          </a:prstGeom>
        </p:spPr>
      </p:pic>
      <p:pic>
        <p:nvPicPr>
          <p:cNvPr id="12" name="Picture 11">
            <a:extLst>
              <a:ext uri="{FF2B5EF4-FFF2-40B4-BE49-F238E27FC236}">
                <a16:creationId xmlns:a16="http://schemas.microsoft.com/office/drawing/2014/main" id="{639BF260-6B2E-47E1-B830-4C5C86B7B81C}"/>
              </a:ext>
            </a:extLst>
          </p:cNvPr>
          <p:cNvPicPr>
            <a:picLocks noChangeAspect="1"/>
          </p:cNvPicPr>
          <p:nvPr/>
        </p:nvPicPr>
        <p:blipFill>
          <a:blip r:embed="rId8"/>
          <a:stretch>
            <a:fillRect/>
          </a:stretch>
        </p:blipFill>
        <p:spPr>
          <a:xfrm>
            <a:off x="6687457" y="4248513"/>
            <a:ext cx="2448696" cy="1923467"/>
          </a:xfrm>
          <a:prstGeom prst="rect">
            <a:avLst/>
          </a:prstGeom>
        </p:spPr>
      </p:pic>
      <p:pic>
        <p:nvPicPr>
          <p:cNvPr id="13" name="Picture 12">
            <a:extLst>
              <a:ext uri="{FF2B5EF4-FFF2-40B4-BE49-F238E27FC236}">
                <a16:creationId xmlns:a16="http://schemas.microsoft.com/office/drawing/2014/main" id="{9530B6E3-9A2E-4C7F-9D6D-FFAD9F2A1C6D}"/>
              </a:ext>
            </a:extLst>
          </p:cNvPr>
          <p:cNvPicPr>
            <a:picLocks noChangeAspect="1"/>
          </p:cNvPicPr>
          <p:nvPr/>
        </p:nvPicPr>
        <p:blipFill>
          <a:blip r:embed="rId9"/>
          <a:stretch>
            <a:fillRect/>
          </a:stretch>
        </p:blipFill>
        <p:spPr>
          <a:xfrm>
            <a:off x="3713166" y="4229664"/>
            <a:ext cx="2317723" cy="1923468"/>
          </a:xfrm>
          <a:prstGeom prst="rect">
            <a:avLst/>
          </a:prstGeom>
        </p:spPr>
      </p:pic>
      <p:sp>
        <p:nvSpPr>
          <p:cNvPr id="14" name="Arrow: Chevron 13">
            <a:extLst>
              <a:ext uri="{FF2B5EF4-FFF2-40B4-BE49-F238E27FC236}">
                <a16:creationId xmlns:a16="http://schemas.microsoft.com/office/drawing/2014/main" id="{4D5C7E4A-4608-4982-A39A-205A3BACC883}"/>
              </a:ext>
            </a:extLst>
          </p:cNvPr>
          <p:cNvSpPr/>
          <p:nvPr/>
        </p:nvSpPr>
        <p:spPr>
          <a:xfrm>
            <a:off x="3056595" y="2170872"/>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chemeClr val="tx1"/>
              </a:solidFill>
            </a:endParaRPr>
          </a:p>
        </p:txBody>
      </p:sp>
      <p:sp>
        <p:nvSpPr>
          <p:cNvPr id="15" name="Arrow: Chevron 14">
            <a:extLst>
              <a:ext uri="{FF2B5EF4-FFF2-40B4-BE49-F238E27FC236}">
                <a16:creationId xmlns:a16="http://schemas.microsoft.com/office/drawing/2014/main" id="{9E33AD4F-A297-4B9D-986B-9CA9A0FB9E23}"/>
              </a:ext>
            </a:extLst>
          </p:cNvPr>
          <p:cNvSpPr/>
          <p:nvPr/>
        </p:nvSpPr>
        <p:spPr>
          <a:xfrm rot="10800000">
            <a:off x="9208273" y="4586375"/>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chemeClr val="tx1"/>
              </a:solidFill>
            </a:endParaRPr>
          </a:p>
        </p:txBody>
      </p:sp>
      <p:sp>
        <p:nvSpPr>
          <p:cNvPr id="16" name="Arrow: Chevron 15">
            <a:extLst>
              <a:ext uri="{FF2B5EF4-FFF2-40B4-BE49-F238E27FC236}">
                <a16:creationId xmlns:a16="http://schemas.microsoft.com/office/drawing/2014/main" id="{51C9AD7D-38EE-40C3-A8DF-B1796E680B5D}"/>
              </a:ext>
            </a:extLst>
          </p:cNvPr>
          <p:cNvSpPr/>
          <p:nvPr/>
        </p:nvSpPr>
        <p:spPr>
          <a:xfrm rot="5400000">
            <a:off x="10598178" y="3563389"/>
            <a:ext cx="272599"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chemeClr val="tx1"/>
              </a:solidFill>
            </a:endParaRPr>
          </a:p>
        </p:txBody>
      </p:sp>
      <p:sp>
        <p:nvSpPr>
          <p:cNvPr id="17" name="Arrow: Chevron 16">
            <a:extLst>
              <a:ext uri="{FF2B5EF4-FFF2-40B4-BE49-F238E27FC236}">
                <a16:creationId xmlns:a16="http://schemas.microsoft.com/office/drawing/2014/main" id="{12DA2C56-BB4B-469C-BDB0-904D4F215A4B}"/>
              </a:ext>
            </a:extLst>
          </p:cNvPr>
          <p:cNvSpPr/>
          <p:nvPr/>
        </p:nvSpPr>
        <p:spPr>
          <a:xfrm>
            <a:off x="9193996" y="2170871"/>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chemeClr val="tx1"/>
              </a:solidFill>
            </a:endParaRPr>
          </a:p>
        </p:txBody>
      </p:sp>
      <p:sp>
        <p:nvSpPr>
          <p:cNvPr id="18" name="Arrow: Chevron 17">
            <a:extLst>
              <a:ext uri="{FF2B5EF4-FFF2-40B4-BE49-F238E27FC236}">
                <a16:creationId xmlns:a16="http://schemas.microsoft.com/office/drawing/2014/main" id="{DC2CC9E2-A78B-4F3F-91AC-6ED4649FA7C2}"/>
              </a:ext>
            </a:extLst>
          </p:cNvPr>
          <p:cNvSpPr/>
          <p:nvPr/>
        </p:nvSpPr>
        <p:spPr>
          <a:xfrm>
            <a:off x="6117283" y="2206020"/>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chemeClr val="tx1"/>
              </a:solidFill>
            </a:endParaRPr>
          </a:p>
        </p:txBody>
      </p:sp>
      <p:sp>
        <p:nvSpPr>
          <p:cNvPr id="19" name="Arrow: Chevron 18">
            <a:extLst>
              <a:ext uri="{FF2B5EF4-FFF2-40B4-BE49-F238E27FC236}">
                <a16:creationId xmlns:a16="http://schemas.microsoft.com/office/drawing/2014/main" id="{9A8D9E4E-A52F-4E16-8876-A77A3C04DB9C}"/>
              </a:ext>
            </a:extLst>
          </p:cNvPr>
          <p:cNvSpPr/>
          <p:nvPr/>
        </p:nvSpPr>
        <p:spPr>
          <a:xfrm rot="10800000">
            <a:off x="3064241" y="4587397"/>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chemeClr val="tx1"/>
              </a:solidFill>
            </a:endParaRPr>
          </a:p>
        </p:txBody>
      </p:sp>
      <p:sp>
        <p:nvSpPr>
          <p:cNvPr id="21" name="Arrow: Chevron 20">
            <a:extLst>
              <a:ext uri="{FF2B5EF4-FFF2-40B4-BE49-F238E27FC236}">
                <a16:creationId xmlns:a16="http://schemas.microsoft.com/office/drawing/2014/main" id="{142BB9AE-B451-481B-B93B-4B65FE07B952}"/>
              </a:ext>
            </a:extLst>
          </p:cNvPr>
          <p:cNvSpPr/>
          <p:nvPr/>
        </p:nvSpPr>
        <p:spPr>
          <a:xfrm rot="10800000">
            <a:off x="6103006" y="4586375"/>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chemeClr val="tx1"/>
              </a:solidFill>
            </a:endParaRPr>
          </a:p>
        </p:txBody>
      </p:sp>
      <p:pic>
        <p:nvPicPr>
          <p:cNvPr id="23" name="Picture 22">
            <a:extLst>
              <a:ext uri="{FF2B5EF4-FFF2-40B4-BE49-F238E27FC236}">
                <a16:creationId xmlns:a16="http://schemas.microsoft.com/office/drawing/2014/main" id="{1CC1BA66-3620-4824-80C1-7987E28FC165}"/>
              </a:ext>
            </a:extLst>
          </p:cNvPr>
          <p:cNvPicPr>
            <a:picLocks noChangeAspect="1"/>
          </p:cNvPicPr>
          <p:nvPr/>
        </p:nvPicPr>
        <p:blipFill>
          <a:blip r:embed="rId10"/>
          <a:stretch>
            <a:fillRect/>
          </a:stretch>
        </p:blipFill>
        <p:spPr>
          <a:xfrm>
            <a:off x="386356" y="4189088"/>
            <a:ext cx="2677885" cy="1923467"/>
          </a:xfrm>
          <a:prstGeom prst="rect">
            <a:avLst/>
          </a:prstGeom>
        </p:spPr>
      </p:pic>
    </p:spTree>
    <p:extLst>
      <p:ext uri="{BB962C8B-B14F-4D97-AF65-F5344CB8AC3E}">
        <p14:creationId xmlns:p14="http://schemas.microsoft.com/office/powerpoint/2010/main" val="1446367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dirty="0">
                <a:latin typeface="Cooper Black" panose="0208090404030B020404" pitchFamily="18" charset="0"/>
              </a:rPr>
              <a:t>Cloud connector completed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461417"/>
          </a:xfrm>
          <a:prstGeom prst="rect">
            <a:avLst/>
          </a:prstGeom>
          <a:noFill/>
        </p:spPr>
        <p:txBody>
          <a:bodyPr wrap="square" rtlCol="0">
            <a:spAutoFit/>
          </a:bodyPr>
          <a:lstStyle/>
          <a:p>
            <a:r>
              <a:rPr lang="en-US" sz="1799" dirty="0">
                <a:latin typeface="Calibri" panose="020F0502020204030204" pitchFamily="34" charset="0"/>
                <a:cs typeface="Calibri" panose="020F0502020204030204" pitchFamily="34" charset="0"/>
              </a:rPr>
              <a:t>We have D</a:t>
            </a:r>
            <a:r>
              <a:rPr lang="en-US" sz="2399" dirty="0">
                <a:latin typeface="Calibri" panose="020F0502020204030204" pitchFamily="34" charset="0"/>
                <a:cs typeface="Calibri" panose="020F0502020204030204" pitchFamily="34" charset="0"/>
              </a:rPr>
              <a:t>one with Connect , now we are now successfully connected to cloud using SCC.</a:t>
            </a:r>
            <a:endParaRPr lang="en-IN" sz="1799" dirty="0">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sz="1200" b="1" dirty="0">
                <a:solidFill>
                  <a:prstClr val="black"/>
                </a:solidFill>
                <a:latin typeface="Calibri" panose="020F0502020204030204"/>
              </a:rPr>
              <a:t>www.anubhavtrainings.com</a:t>
            </a:r>
          </a:p>
        </p:txBody>
      </p:sp>
      <p:pic>
        <p:nvPicPr>
          <p:cNvPr id="6" name="Picture 5">
            <a:extLst>
              <a:ext uri="{FF2B5EF4-FFF2-40B4-BE49-F238E27FC236}">
                <a16:creationId xmlns:a16="http://schemas.microsoft.com/office/drawing/2014/main" id="{57AFFD8A-2549-4A70-9456-CFD677FE6DD4}"/>
              </a:ext>
            </a:extLst>
          </p:cNvPr>
          <p:cNvPicPr>
            <a:picLocks noChangeAspect="1"/>
          </p:cNvPicPr>
          <p:nvPr/>
        </p:nvPicPr>
        <p:blipFill>
          <a:blip r:embed="rId3"/>
          <a:stretch>
            <a:fillRect/>
          </a:stretch>
        </p:blipFill>
        <p:spPr>
          <a:xfrm>
            <a:off x="631789" y="1149016"/>
            <a:ext cx="10925247" cy="5237875"/>
          </a:xfrm>
          <a:prstGeom prst="rect">
            <a:avLst/>
          </a:prstGeom>
        </p:spPr>
      </p:pic>
    </p:spTree>
    <p:extLst>
      <p:ext uri="{BB962C8B-B14F-4D97-AF65-F5344CB8AC3E}">
        <p14:creationId xmlns:p14="http://schemas.microsoft.com/office/powerpoint/2010/main" val="256943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person sitting at a desk with a computer&#10;&#10;Description automatically generated with low confidence">
            <a:extLst>
              <a:ext uri="{FF2B5EF4-FFF2-40B4-BE49-F238E27FC236}">
                <a16:creationId xmlns:a16="http://schemas.microsoft.com/office/drawing/2014/main" id="{D92B8D88-76D3-BC83-3CAA-D98B9A60002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1575025"/>
            <a:ext cx="4942284" cy="4230238"/>
          </a:xfrm>
        </p:spPr>
      </p:pic>
      <p:sp>
        <p:nvSpPr>
          <p:cNvPr id="12" name="Title 11">
            <a:extLst>
              <a:ext uri="{FF2B5EF4-FFF2-40B4-BE49-F238E27FC236}">
                <a16:creationId xmlns:a16="http://schemas.microsoft.com/office/drawing/2014/main" id="{DDA022C3-481E-4D69-3555-C2E48288894D}"/>
              </a:ext>
            </a:extLst>
          </p:cNvPr>
          <p:cNvSpPr>
            <a:spLocks noGrp="1"/>
          </p:cNvSpPr>
          <p:nvPr>
            <p:ph type="title"/>
          </p:nvPr>
        </p:nvSpPr>
        <p:spPr>
          <a:xfrm>
            <a:off x="1024128" y="728462"/>
            <a:ext cx="5574340" cy="509048"/>
          </a:xfrm>
        </p:spPr>
        <p:txBody>
          <a:bodyPr/>
          <a:lstStyle/>
          <a:p>
            <a:r>
              <a:rPr lang="en-IN" dirty="0"/>
              <a:t>Agenda – Day 5</a:t>
            </a:r>
            <a:endParaRPr lang="en-US" dirty="0"/>
          </a:p>
        </p:txBody>
      </p:sp>
      <p:sp>
        <p:nvSpPr>
          <p:cNvPr id="49" name="Rectangle 48">
            <a:extLst>
              <a:ext uri="{FF2B5EF4-FFF2-40B4-BE49-F238E27FC236}">
                <a16:creationId xmlns:a16="http://schemas.microsoft.com/office/drawing/2014/main" id="{B10C9A54-B6A1-56BF-E02F-5726F1DEAF77}"/>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C34B679-1B28-E34E-1111-DB27BA1902D8}"/>
              </a:ext>
            </a:extLst>
          </p:cNvPr>
          <p:cNvSpPr/>
          <p:nvPr/>
        </p:nvSpPr>
        <p:spPr>
          <a:xfrm>
            <a:off x="10793831" y="1576873"/>
            <a:ext cx="1394994" cy="4228390"/>
          </a:xfrm>
          <a:prstGeom prst="rect">
            <a:avLst/>
          </a:prstGeom>
          <a:gradFill flip="none" rotWithShape="1">
            <a:gsLst>
              <a:gs pos="0">
                <a:schemeClr val="accent2"/>
              </a:gs>
              <a:gs pos="100000">
                <a:schemeClr val="accent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AEA5EAC-59FE-EB72-A2AE-FE35C6F098E5}"/>
              </a:ext>
            </a:extLst>
          </p:cNvPr>
          <p:cNvSpPr txBox="1"/>
          <p:nvPr/>
        </p:nvSpPr>
        <p:spPr>
          <a:xfrm>
            <a:off x="5131753" y="1508772"/>
            <a:ext cx="5472608" cy="3139321"/>
          </a:xfrm>
          <a:prstGeom prst="rect">
            <a:avLst/>
          </a:prstGeom>
          <a:noFill/>
        </p:spPr>
        <p:txBody>
          <a:bodyPr wrap="square" rtlCol="0">
            <a:spAutoFit/>
          </a:bodyPr>
          <a:lstStyle/>
          <a:p>
            <a:pPr marL="342900" indent="-342900">
              <a:buFont typeface="Arial" panose="020B0604020202020204" pitchFamily="34" charset="0"/>
              <a:buChar char="•"/>
            </a:pPr>
            <a:r>
              <a:rPr lang="en-US" sz="1800" dirty="0"/>
              <a:t>Optimization for SQL Script in AMDP</a:t>
            </a:r>
          </a:p>
          <a:p>
            <a:pPr marL="342900" indent="-342900">
              <a:buFont typeface="Arial" panose="020B0604020202020204" pitchFamily="34" charset="0"/>
              <a:buChar char="•"/>
            </a:pPr>
            <a:r>
              <a:rPr lang="en-US" sz="1800" dirty="0"/>
              <a:t>CDS Table function</a:t>
            </a:r>
          </a:p>
          <a:p>
            <a:pPr marL="342900" indent="-342900">
              <a:buFont typeface="Arial" panose="020B0604020202020204" pitchFamily="34" charset="0"/>
              <a:buChar char="•"/>
            </a:pPr>
            <a:r>
              <a:rPr lang="en-US" sz="1800" dirty="0"/>
              <a:t>CDS hierarchy</a:t>
            </a:r>
          </a:p>
          <a:p>
            <a:r>
              <a:rPr lang="en-US" sz="1800" dirty="0"/>
              <a:t>--break</a:t>
            </a:r>
          </a:p>
          <a:p>
            <a:pPr marL="285750" indent="-285750">
              <a:buFont typeface="Arial" panose="020B0604020202020204" pitchFamily="34" charset="0"/>
              <a:buChar char="•"/>
            </a:pPr>
            <a:r>
              <a:rPr lang="en-US" sz="1800" dirty="0"/>
              <a:t>Currency Conversion and SAP Analytics Cloud</a:t>
            </a:r>
          </a:p>
          <a:p>
            <a:pPr marL="285750" indent="-285750">
              <a:buFont typeface="Arial" panose="020B0604020202020204" pitchFamily="34" charset="0"/>
              <a:buChar char="•"/>
            </a:pPr>
            <a:r>
              <a:rPr lang="en-US" sz="1800" dirty="0"/>
              <a:t>Cloud Connector</a:t>
            </a:r>
          </a:p>
          <a:p>
            <a:pPr marL="285750" indent="-285750">
              <a:buFont typeface="Arial" panose="020B0604020202020204" pitchFamily="34" charset="0"/>
              <a:buChar char="•"/>
            </a:pPr>
            <a:r>
              <a:rPr lang="en-US" sz="1800" dirty="0"/>
              <a:t>Connect BAS with S/4HANA</a:t>
            </a:r>
          </a:p>
          <a:p>
            <a:r>
              <a:rPr lang="en-US" sz="1800" dirty="0"/>
              <a:t>--break</a:t>
            </a:r>
          </a:p>
          <a:p>
            <a:pPr marL="285750" indent="-285750">
              <a:buFont typeface="Arial" panose="020B0604020202020204" pitchFamily="34" charset="0"/>
              <a:buChar char="•"/>
            </a:pPr>
            <a:r>
              <a:rPr lang="en-US" sz="1800" dirty="0"/>
              <a:t>Understand OVP Fiori App</a:t>
            </a:r>
          </a:p>
          <a:p>
            <a:pPr marL="285750" indent="-285750">
              <a:buFont typeface="Arial" panose="020B0604020202020204" pitchFamily="34" charset="0"/>
              <a:buChar char="•"/>
            </a:pPr>
            <a:r>
              <a:rPr lang="en-US" sz="1800" dirty="0"/>
              <a:t>Use case to implement OVP</a:t>
            </a: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3305547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OVP Applications in S/4HANA</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646331"/>
          </a:xfrm>
          <a:prstGeom prst="rect">
            <a:avLst/>
          </a:prstGeom>
          <a:noFill/>
        </p:spPr>
        <p:txBody>
          <a:bodyPr wrap="square" rtlCol="0">
            <a:spAutoFit/>
          </a:bodyPr>
          <a:lstStyle/>
          <a:p>
            <a:r>
              <a:rPr lang="en-US" sz="1800" dirty="0"/>
              <a:t>The overview page (OVP) is a data-driven SAP Fiori app type and floorplan that provides all the information a user needs in a single page, based on the user's specific domain or role.</a:t>
            </a:r>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pic>
        <p:nvPicPr>
          <p:cNvPr id="2050" name="Picture 2" descr="Overview Pages (OVP) fiori applications in Finance LoB in S/4HANA | SAP  Blogs">
            <a:extLst>
              <a:ext uri="{FF2B5EF4-FFF2-40B4-BE49-F238E27FC236}">
                <a16:creationId xmlns:a16="http://schemas.microsoft.com/office/drawing/2014/main" id="{BD2DFDD6-4EF4-BF10-FD8E-BFC6A92BD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5980" y="2244452"/>
            <a:ext cx="7108198" cy="4280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01756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Title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369332"/>
          </a:xfrm>
          <a:prstGeom prst="rect">
            <a:avLst/>
          </a:prstGeom>
          <a:noFill/>
        </p:spPr>
        <p:txBody>
          <a:bodyPr wrap="square" rtlCol="0">
            <a:spAutoFit/>
          </a:bodyPr>
          <a:lstStyle/>
          <a:p>
            <a:r>
              <a:rPr lang="en-US" sz="1800" dirty="0"/>
              <a:t>Text</a:t>
            </a:r>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spTree>
    <p:extLst>
      <p:ext uri="{BB962C8B-B14F-4D97-AF65-F5344CB8AC3E}">
        <p14:creationId xmlns:p14="http://schemas.microsoft.com/office/powerpoint/2010/main" val="75478384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holding a pen in a notebook&#10;&#10;Description automatically generated with low confidence">
            <a:extLst>
              <a:ext uri="{FF2B5EF4-FFF2-40B4-BE49-F238E27FC236}">
                <a16:creationId xmlns:a16="http://schemas.microsoft.com/office/drawing/2014/main" id="{B7A383F1-B332-C3B3-2D54-50078A8117E1}"/>
              </a:ext>
            </a:extLst>
          </p:cNvPr>
          <p:cNvPicPr>
            <a:picLocks noGrp="1" noChangeAspect="1"/>
          </p:cNvPicPr>
          <p:nvPr>
            <p:ph type="pic" sz="quarter" idx="12"/>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2206625"/>
            <a:ext cx="12188825" cy="3182938"/>
          </a:xfrm>
        </p:spPr>
      </p:pic>
      <p:sp>
        <p:nvSpPr>
          <p:cNvPr id="2" name="Title 1">
            <a:extLst>
              <a:ext uri="{FF2B5EF4-FFF2-40B4-BE49-F238E27FC236}">
                <a16:creationId xmlns:a16="http://schemas.microsoft.com/office/drawing/2014/main" id="{2B417D41-2D1C-FD0F-5664-A52D34F78A27}"/>
              </a:ext>
            </a:extLst>
          </p:cNvPr>
          <p:cNvSpPr>
            <a:spLocks noGrp="1"/>
          </p:cNvSpPr>
          <p:nvPr>
            <p:ph type="title"/>
          </p:nvPr>
        </p:nvSpPr>
        <p:spPr>
          <a:xfrm>
            <a:off x="1651058" y="728462"/>
            <a:ext cx="8886708" cy="1188370"/>
          </a:xfrm>
        </p:spPr>
        <p:txBody>
          <a:bodyPr/>
          <a:lstStyle/>
          <a:p>
            <a:r>
              <a:rPr lang="en-US" sz="5400" dirty="0"/>
              <a:t>Questions?</a:t>
            </a:r>
          </a:p>
        </p:txBody>
      </p:sp>
      <p:sp>
        <p:nvSpPr>
          <p:cNvPr id="6" name="Rectangle 5">
            <a:extLst>
              <a:ext uri="{FF2B5EF4-FFF2-40B4-BE49-F238E27FC236}">
                <a16:creationId xmlns:a16="http://schemas.microsoft.com/office/drawing/2014/main" id="{CA2CB3F1-C977-3187-782E-5D7930F6594C}"/>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008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clock on a wall&#10;&#10;Description automatically generated with medium confidence">
            <a:extLst>
              <a:ext uri="{FF2B5EF4-FFF2-40B4-BE49-F238E27FC236}">
                <a16:creationId xmlns:a16="http://schemas.microsoft.com/office/drawing/2014/main" id="{E434A80B-4880-808E-70C8-B347C5B0291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2133972" y="0"/>
            <a:ext cx="5760640" cy="6858000"/>
          </a:xfrm>
        </p:spPr>
      </p:pic>
      <p:sp>
        <p:nvSpPr>
          <p:cNvPr id="4" name="Rectangle 3">
            <a:extLst>
              <a:ext uri="{FF2B5EF4-FFF2-40B4-BE49-F238E27FC236}">
                <a16:creationId xmlns:a16="http://schemas.microsoft.com/office/drawing/2014/main" id="{CC25EAAF-B157-4C19-3FC6-28EC796F10B8}"/>
              </a:ext>
            </a:extLst>
          </p:cNvPr>
          <p:cNvSpPr/>
          <p:nvPr/>
        </p:nvSpPr>
        <p:spPr>
          <a:xfrm>
            <a:off x="7518400" y="0"/>
            <a:ext cx="4670424" cy="6858000"/>
          </a:xfrm>
          <a:prstGeom prst="rect">
            <a:avLst/>
          </a:prstGeom>
          <a:gradFill>
            <a:gsLst>
              <a:gs pos="400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52F5AEC-EA17-C090-17EB-A923D0D40815}"/>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99D159A5-3D84-FC6E-7C02-7CC596336911}"/>
              </a:ext>
            </a:extLst>
          </p:cNvPr>
          <p:cNvGrpSpPr/>
          <p:nvPr/>
        </p:nvGrpSpPr>
        <p:grpSpPr>
          <a:xfrm>
            <a:off x="8039515" y="2130630"/>
            <a:ext cx="3649371" cy="2395427"/>
            <a:chOff x="8039516" y="1953264"/>
            <a:chExt cx="3142204" cy="2395427"/>
          </a:xfrm>
        </p:grpSpPr>
        <p:grpSp>
          <p:nvGrpSpPr>
            <p:cNvPr id="30" name="Group 29">
              <a:extLst>
                <a:ext uri="{FF2B5EF4-FFF2-40B4-BE49-F238E27FC236}">
                  <a16:creationId xmlns:a16="http://schemas.microsoft.com/office/drawing/2014/main" id="{DBF9E201-17B2-8A0A-B1BF-0531028D22DC}"/>
                </a:ext>
              </a:extLst>
            </p:cNvPr>
            <p:cNvGrpSpPr/>
            <p:nvPr/>
          </p:nvGrpSpPr>
          <p:grpSpPr>
            <a:xfrm>
              <a:off x="8039516" y="1953264"/>
              <a:ext cx="3117556" cy="830997"/>
              <a:chOff x="8216676" y="2308864"/>
              <a:chExt cx="3117556" cy="830997"/>
            </a:xfrm>
          </p:grpSpPr>
          <p:sp>
            <p:nvSpPr>
              <p:cNvPr id="12" name="Rectangle 11">
                <a:extLst>
                  <a:ext uri="{FF2B5EF4-FFF2-40B4-BE49-F238E27FC236}">
                    <a16:creationId xmlns:a16="http://schemas.microsoft.com/office/drawing/2014/main" id="{EAD51693-38A1-535A-1351-E63EB58A0EFC}"/>
                  </a:ext>
                </a:extLst>
              </p:cNvPr>
              <p:cNvSpPr/>
              <p:nvPr/>
            </p:nvSpPr>
            <p:spPr>
              <a:xfrm>
                <a:off x="8664978" y="2308864"/>
                <a:ext cx="2669254" cy="830997"/>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Anubhav.abap@gmail.com</a:t>
                </a:r>
              </a:p>
              <a:p>
                <a:pPr>
                  <a:defRPr/>
                </a:pPr>
                <a:r>
                  <a:rPr lang="en-US" sz="1600" kern="0" dirty="0">
                    <a:solidFill>
                      <a:schemeClr val="bg1"/>
                    </a:solidFill>
                    <a:cs typeface="Arial" panose="020B0604020202020204" pitchFamily="34" charset="0"/>
                  </a:rPr>
                  <a:t>contact@anubhavtrainings.com</a:t>
                </a:r>
              </a:p>
            </p:txBody>
          </p:sp>
          <p:grpSp>
            <p:nvGrpSpPr>
              <p:cNvPr id="13" name="Group 12">
                <a:extLst>
                  <a:ext uri="{FF2B5EF4-FFF2-40B4-BE49-F238E27FC236}">
                    <a16:creationId xmlns:a16="http://schemas.microsoft.com/office/drawing/2014/main" id="{48A2CAB4-1E32-F76D-740E-1C488F62110F}"/>
                  </a:ext>
                </a:extLst>
              </p:cNvPr>
              <p:cNvGrpSpPr/>
              <p:nvPr/>
            </p:nvGrpSpPr>
            <p:grpSpPr>
              <a:xfrm>
                <a:off x="8216676" y="2570966"/>
                <a:ext cx="216451" cy="306793"/>
                <a:chOff x="-2689225" y="1136650"/>
                <a:chExt cx="3708401" cy="5256212"/>
              </a:xfrm>
              <a:solidFill>
                <a:schemeClr val="bg1"/>
              </a:solidFill>
            </p:grpSpPr>
            <p:sp>
              <p:nvSpPr>
                <p:cNvPr id="21" name="Freeform 5">
                  <a:extLst>
                    <a:ext uri="{FF2B5EF4-FFF2-40B4-BE49-F238E27FC236}">
                      <a16:creationId xmlns:a16="http://schemas.microsoft.com/office/drawing/2014/main" id="{B46A3159-021F-E57F-7C9F-F3846FBBF8E3}"/>
                    </a:ext>
                  </a:extLst>
                </p:cNvPr>
                <p:cNvSpPr>
                  <a:spLocks noEditPoints="1"/>
                </p:cNvSpPr>
                <p:nvPr/>
              </p:nvSpPr>
              <p:spPr bwMode="auto">
                <a:xfrm>
                  <a:off x="-2689225" y="1136650"/>
                  <a:ext cx="3708401" cy="5256212"/>
                </a:xfrm>
                <a:custGeom>
                  <a:avLst/>
                  <a:gdLst>
                    <a:gd name="T0" fmla="*/ 861 w 1722"/>
                    <a:gd name="T1" fmla="*/ 0 h 2448"/>
                    <a:gd name="T2" fmla="*/ 0 w 1722"/>
                    <a:gd name="T3" fmla="*/ 861 h 2448"/>
                    <a:gd name="T4" fmla="*/ 129 w 1722"/>
                    <a:gd name="T5" fmla="*/ 1313 h 2448"/>
                    <a:gd name="T6" fmla="*/ 812 w 1722"/>
                    <a:gd name="T7" fmla="*/ 2414 h 2448"/>
                    <a:gd name="T8" fmla="*/ 873 w 1722"/>
                    <a:gd name="T9" fmla="*/ 2448 h 2448"/>
                    <a:gd name="T10" fmla="*/ 874 w 1722"/>
                    <a:gd name="T11" fmla="*/ 2448 h 2448"/>
                    <a:gd name="T12" fmla="*/ 934 w 1722"/>
                    <a:gd name="T13" fmla="*/ 2413 h 2448"/>
                    <a:gd name="T14" fmla="*/ 1600 w 1722"/>
                    <a:gd name="T15" fmla="*/ 1302 h 2448"/>
                    <a:gd name="T16" fmla="*/ 1722 w 1722"/>
                    <a:gd name="T17" fmla="*/ 861 h 2448"/>
                    <a:gd name="T18" fmla="*/ 861 w 1722"/>
                    <a:gd name="T19" fmla="*/ 0 h 2448"/>
                    <a:gd name="T20" fmla="*/ 1477 w 1722"/>
                    <a:gd name="T21" fmla="*/ 1228 h 2448"/>
                    <a:gd name="T22" fmla="*/ 872 w 1722"/>
                    <a:gd name="T23" fmla="*/ 2239 h 2448"/>
                    <a:gd name="T24" fmla="*/ 251 w 1722"/>
                    <a:gd name="T25" fmla="*/ 1238 h 2448"/>
                    <a:gd name="T26" fmla="*/ 143 w 1722"/>
                    <a:gd name="T27" fmla="*/ 861 h 2448"/>
                    <a:gd name="T28" fmla="*/ 861 w 1722"/>
                    <a:gd name="T29" fmla="*/ 142 h 2448"/>
                    <a:gd name="T30" fmla="*/ 1579 w 1722"/>
                    <a:gd name="T31" fmla="*/ 861 h 2448"/>
                    <a:gd name="T32" fmla="*/ 1477 w 1722"/>
                    <a:gd name="T33" fmla="*/ 1228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2" h="2448">
                      <a:moveTo>
                        <a:pt x="861" y="0"/>
                      </a:moveTo>
                      <a:cubicBezTo>
                        <a:pt x="386" y="0"/>
                        <a:pt x="0" y="386"/>
                        <a:pt x="0" y="861"/>
                      </a:cubicBezTo>
                      <a:cubicBezTo>
                        <a:pt x="0" y="1021"/>
                        <a:pt x="45" y="1177"/>
                        <a:pt x="129" y="1313"/>
                      </a:cubicBezTo>
                      <a:cubicBezTo>
                        <a:pt x="812" y="2414"/>
                        <a:pt x="812" y="2414"/>
                        <a:pt x="812" y="2414"/>
                      </a:cubicBezTo>
                      <a:cubicBezTo>
                        <a:pt x="825" y="2435"/>
                        <a:pt x="848" y="2448"/>
                        <a:pt x="873" y="2448"/>
                      </a:cubicBezTo>
                      <a:cubicBezTo>
                        <a:pt x="873" y="2448"/>
                        <a:pt x="873" y="2448"/>
                        <a:pt x="874" y="2448"/>
                      </a:cubicBezTo>
                      <a:cubicBezTo>
                        <a:pt x="899" y="2448"/>
                        <a:pt x="922" y="2435"/>
                        <a:pt x="934" y="2413"/>
                      </a:cubicBezTo>
                      <a:cubicBezTo>
                        <a:pt x="1600" y="1302"/>
                        <a:pt x="1600" y="1302"/>
                        <a:pt x="1600" y="1302"/>
                      </a:cubicBezTo>
                      <a:cubicBezTo>
                        <a:pt x="1680" y="1169"/>
                        <a:pt x="1722" y="1016"/>
                        <a:pt x="1722" y="861"/>
                      </a:cubicBezTo>
                      <a:cubicBezTo>
                        <a:pt x="1722" y="386"/>
                        <a:pt x="1336" y="0"/>
                        <a:pt x="861" y="0"/>
                      </a:cubicBezTo>
                      <a:close/>
                      <a:moveTo>
                        <a:pt x="1477" y="1228"/>
                      </a:moveTo>
                      <a:cubicBezTo>
                        <a:pt x="872" y="2239"/>
                        <a:pt x="872" y="2239"/>
                        <a:pt x="872" y="2239"/>
                      </a:cubicBezTo>
                      <a:cubicBezTo>
                        <a:pt x="251" y="1238"/>
                        <a:pt x="251" y="1238"/>
                        <a:pt x="251" y="1238"/>
                      </a:cubicBezTo>
                      <a:cubicBezTo>
                        <a:pt x="181" y="1125"/>
                        <a:pt x="143" y="994"/>
                        <a:pt x="143" y="861"/>
                      </a:cubicBezTo>
                      <a:cubicBezTo>
                        <a:pt x="143" y="465"/>
                        <a:pt x="466" y="142"/>
                        <a:pt x="861" y="142"/>
                      </a:cubicBezTo>
                      <a:cubicBezTo>
                        <a:pt x="1256" y="142"/>
                        <a:pt x="1579" y="465"/>
                        <a:pt x="1579" y="861"/>
                      </a:cubicBezTo>
                      <a:cubicBezTo>
                        <a:pt x="1579" y="990"/>
                        <a:pt x="1543" y="1117"/>
                        <a:pt x="1477" y="1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2" name="Freeform 6">
                  <a:extLst>
                    <a:ext uri="{FF2B5EF4-FFF2-40B4-BE49-F238E27FC236}">
                      <a16:creationId xmlns:a16="http://schemas.microsoft.com/office/drawing/2014/main" id="{78C65B73-A63F-92FE-A97E-C0CBD96ABDC4}"/>
                    </a:ext>
                  </a:extLst>
                </p:cNvPr>
                <p:cNvSpPr>
                  <a:spLocks noEditPoints="1"/>
                </p:cNvSpPr>
                <p:nvPr/>
              </p:nvSpPr>
              <p:spPr bwMode="auto">
                <a:xfrm>
                  <a:off x="-1760538" y="2060575"/>
                  <a:ext cx="1852613" cy="1849437"/>
                </a:xfrm>
                <a:custGeom>
                  <a:avLst/>
                  <a:gdLst>
                    <a:gd name="T0" fmla="*/ 430 w 860"/>
                    <a:gd name="T1" fmla="*/ 0 h 861"/>
                    <a:gd name="T2" fmla="*/ 0 w 860"/>
                    <a:gd name="T3" fmla="*/ 431 h 861"/>
                    <a:gd name="T4" fmla="*/ 430 w 860"/>
                    <a:gd name="T5" fmla="*/ 861 h 861"/>
                    <a:gd name="T6" fmla="*/ 860 w 860"/>
                    <a:gd name="T7" fmla="*/ 431 h 861"/>
                    <a:gd name="T8" fmla="*/ 430 w 860"/>
                    <a:gd name="T9" fmla="*/ 0 h 861"/>
                    <a:gd name="T10" fmla="*/ 430 w 860"/>
                    <a:gd name="T11" fmla="*/ 718 h 861"/>
                    <a:gd name="T12" fmla="*/ 142 w 860"/>
                    <a:gd name="T13" fmla="*/ 431 h 861"/>
                    <a:gd name="T14" fmla="*/ 430 w 860"/>
                    <a:gd name="T15" fmla="*/ 143 h 861"/>
                    <a:gd name="T16" fmla="*/ 717 w 860"/>
                    <a:gd name="T17" fmla="*/ 431 h 861"/>
                    <a:gd name="T18" fmla="*/ 430 w 860"/>
                    <a:gd name="T19" fmla="*/ 718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0" h="861">
                      <a:moveTo>
                        <a:pt x="430" y="0"/>
                      </a:moveTo>
                      <a:cubicBezTo>
                        <a:pt x="193" y="0"/>
                        <a:pt x="0" y="193"/>
                        <a:pt x="0" y="431"/>
                      </a:cubicBezTo>
                      <a:cubicBezTo>
                        <a:pt x="0" y="666"/>
                        <a:pt x="190" y="861"/>
                        <a:pt x="430" y="861"/>
                      </a:cubicBezTo>
                      <a:cubicBezTo>
                        <a:pt x="673" y="861"/>
                        <a:pt x="860" y="664"/>
                        <a:pt x="860" y="431"/>
                      </a:cubicBezTo>
                      <a:cubicBezTo>
                        <a:pt x="860" y="193"/>
                        <a:pt x="667" y="0"/>
                        <a:pt x="430" y="0"/>
                      </a:cubicBezTo>
                      <a:close/>
                      <a:moveTo>
                        <a:pt x="430" y="718"/>
                      </a:moveTo>
                      <a:cubicBezTo>
                        <a:pt x="271" y="718"/>
                        <a:pt x="142" y="589"/>
                        <a:pt x="142" y="431"/>
                      </a:cubicBezTo>
                      <a:cubicBezTo>
                        <a:pt x="142" y="272"/>
                        <a:pt x="272" y="143"/>
                        <a:pt x="430" y="143"/>
                      </a:cubicBezTo>
                      <a:cubicBezTo>
                        <a:pt x="588" y="143"/>
                        <a:pt x="717" y="272"/>
                        <a:pt x="717" y="431"/>
                      </a:cubicBezTo>
                      <a:cubicBezTo>
                        <a:pt x="717" y="587"/>
                        <a:pt x="592" y="718"/>
                        <a:pt x="430" y="7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1" name="Group 30">
              <a:extLst>
                <a:ext uri="{FF2B5EF4-FFF2-40B4-BE49-F238E27FC236}">
                  <a16:creationId xmlns:a16="http://schemas.microsoft.com/office/drawing/2014/main" id="{8EF70C3E-1193-111D-EDCB-B2116653F8CA}"/>
                </a:ext>
              </a:extLst>
            </p:cNvPr>
            <p:cNvGrpSpPr/>
            <p:nvPr/>
          </p:nvGrpSpPr>
          <p:grpSpPr>
            <a:xfrm>
              <a:off x="8039516" y="3074033"/>
              <a:ext cx="3132044" cy="400110"/>
              <a:chOff x="8216676" y="3532419"/>
              <a:chExt cx="3132044" cy="400110"/>
            </a:xfrm>
          </p:grpSpPr>
          <p:sp>
            <p:nvSpPr>
              <p:cNvPr id="14" name="Rectangle 13">
                <a:extLst>
                  <a:ext uri="{FF2B5EF4-FFF2-40B4-BE49-F238E27FC236}">
                    <a16:creationId xmlns:a16="http://schemas.microsoft.com/office/drawing/2014/main" id="{8BE3AFD1-8629-14D2-8FE1-EC3600B455D2}"/>
                  </a:ext>
                </a:extLst>
              </p:cNvPr>
              <p:cNvSpPr/>
              <p:nvPr/>
            </p:nvSpPr>
            <p:spPr>
              <a:xfrm>
                <a:off x="8664978" y="3532419"/>
                <a:ext cx="2683742" cy="400110"/>
              </a:xfrm>
              <a:prstGeom prst="rect">
                <a:avLst/>
              </a:prstGeom>
            </p:spPr>
            <p:txBody>
              <a:bodyPr wrap="square" anchor="ctr">
                <a:spAutoFit/>
              </a:bodyPr>
              <a:lstStyle/>
              <a:p>
                <a:pPr>
                  <a:defRPr/>
                </a:pPr>
                <a:r>
                  <a:rPr lang="en-US" sz="2000" kern="0" dirty="0">
                    <a:solidFill>
                      <a:schemeClr val="bg1"/>
                    </a:solidFill>
                    <a:cs typeface="Arial" panose="020B0604020202020204" pitchFamily="34" charset="0"/>
                  </a:rPr>
                  <a:t>+91 84484 54549</a:t>
                </a:r>
              </a:p>
            </p:txBody>
          </p:sp>
          <p:grpSp>
            <p:nvGrpSpPr>
              <p:cNvPr id="15" name="Group 14">
                <a:extLst>
                  <a:ext uri="{FF2B5EF4-FFF2-40B4-BE49-F238E27FC236}">
                    <a16:creationId xmlns:a16="http://schemas.microsoft.com/office/drawing/2014/main" id="{346D98C3-DE44-4690-8771-D1CBFAF17BC9}"/>
                  </a:ext>
                </a:extLst>
              </p:cNvPr>
              <p:cNvGrpSpPr/>
              <p:nvPr/>
            </p:nvGrpSpPr>
            <p:grpSpPr>
              <a:xfrm>
                <a:off x="8216676" y="3599286"/>
                <a:ext cx="267741" cy="266376"/>
                <a:chOff x="-4170363" y="1123951"/>
                <a:chExt cx="5295900" cy="5268911"/>
              </a:xfrm>
              <a:solidFill>
                <a:schemeClr val="bg1"/>
              </a:solidFill>
            </p:grpSpPr>
            <p:sp>
              <p:nvSpPr>
                <p:cNvPr id="18" name="Freeform 10">
                  <a:extLst>
                    <a:ext uri="{FF2B5EF4-FFF2-40B4-BE49-F238E27FC236}">
                      <a16:creationId xmlns:a16="http://schemas.microsoft.com/office/drawing/2014/main" id="{4267D30F-E39E-5E7B-C853-7695C0876591}"/>
                    </a:ext>
                  </a:extLst>
                </p:cNvPr>
                <p:cNvSpPr>
                  <a:spLocks noEditPoints="1"/>
                </p:cNvSpPr>
                <p:nvPr/>
              </p:nvSpPr>
              <p:spPr bwMode="auto">
                <a:xfrm>
                  <a:off x="-4170363" y="1441450"/>
                  <a:ext cx="4964113" cy="4951412"/>
                </a:xfrm>
                <a:custGeom>
                  <a:avLst/>
                  <a:gdLst>
                    <a:gd name="T0" fmla="*/ 1768 w 2306"/>
                    <a:gd name="T1" fmla="*/ 1294 h 2306"/>
                    <a:gd name="T2" fmla="*/ 1428 w 2306"/>
                    <a:gd name="T3" fmla="*/ 1537 h 2306"/>
                    <a:gd name="T4" fmla="*/ 1337 w 2306"/>
                    <a:gd name="T5" fmla="*/ 1489 h 2306"/>
                    <a:gd name="T6" fmla="*/ 772 w 2306"/>
                    <a:gd name="T7" fmla="*/ 881 h 2306"/>
                    <a:gd name="T8" fmla="*/ 936 w 2306"/>
                    <a:gd name="T9" fmla="*/ 719 h 2306"/>
                    <a:gd name="T10" fmla="*/ 795 w 2306"/>
                    <a:gd name="T11" fmla="*/ 221 h 2306"/>
                    <a:gd name="T12" fmla="*/ 649 w 2306"/>
                    <a:gd name="T13" fmla="*/ 76 h 2306"/>
                    <a:gd name="T14" fmla="*/ 301 w 2306"/>
                    <a:gd name="T15" fmla="*/ 76 h 2306"/>
                    <a:gd name="T16" fmla="*/ 124 w 2306"/>
                    <a:gd name="T17" fmla="*/ 254 h 2306"/>
                    <a:gd name="T18" fmla="*/ 78 w 2306"/>
                    <a:gd name="T19" fmla="*/ 877 h 2306"/>
                    <a:gd name="T20" fmla="*/ 1283 w 2306"/>
                    <a:gd name="T21" fmla="*/ 2171 h 2306"/>
                    <a:gd name="T22" fmla="*/ 1770 w 2306"/>
                    <a:gd name="T23" fmla="*/ 2306 h 2306"/>
                    <a:gd name="T24" fmla="*/ 2070 w 2306"/>
                    <a:gd name="T25" fmla="*/ 2175 h 2306"/>
                    <a:gd name="T26" fmla="*/ 2228 w 2306"/>
                    <a:gd name="T27" fmla="*/ 2015 h 2306"/>
                    <a:gd name="T28" fmla="*/ 2226 w 2306"/>
                    <a:gd name="T29" fmla="*/ 1659 h 2306"/>
                    <a:gd name="T30" fmla="*/ 2128 w 2306"/>
                    <a:gd name="T31" fmla="*/ 1918 h 2306"/>
                    <a:gd name="T32" fmla="*/ 2065 w 2306"/>
                    <a:gd name="T33" fmla="*/ 1982 h 2306"/>
                    <a:gd name="T34" fmla="*/ 1771 w 2306"/>
                    <a:gd name="T35" fmla="*/ 2167 h 2306"/>
                    <a:gd name="T36" fmla="*/ 1344 w 2306"/>
                    <a:gd name="T37" fmla="*/ 2046 h 2306"/>
                    <a:gd name="T38" fmla="*/ 209 w 2306"/>
                    <a:gd name="T39" fmla="*/ 829 h 2306"/>
                    <a:gd name="T40" fmla="*/ 223 w 2306"/>
                    <a:gd name="T41" fmla="*/ 352 h 2306"/>
                    <a:gd name="T42" fmla="*/ 477 w 2306"/>
                    <a:gd name="T43" fmla="*/ 139 h 2306"/>
                    <a:gd name="T44" fmla="*/ 554 w 2306"/>
                    <a:gd name="T45" fmla="*/ 177 h 2306"/>
                    <a:gd name="T46" fmla="*/ 696 w 2306"/>
                    <a:gd name="T47" fmla="*/ 319 h 2306"/>
                    <a:gd name="T48" fmla="*/ 838 w 2306"/>
                    <a:gd name="T49" fmla="*/ 621 h 2306"/>
                    <a:gd name="T50" fmla="*/ 663 w 2306"/>
                    <a:gd name="T51" fmla="*/ 791 h 2306"/>
                    <a:gd name="T52" fmla="*/ 634 w 2306"/>
                    <a:gd name="T53" fmla="*/ 911 h 2306"/>
                    <a:gd name="T54" fmla="*/ 802 w 2306"/>
                    <a:gd name="T55" fmla="*/ 1188 h 2306"/>
                    <a:gd name="T56" fmla="*/ 1262 w 2306"/>
                    <a:gd name="T57" fmla="*/ 1606 h 2306"/>
                    <a:gd name="T58" fmla="*/ 1376 w 2306"/>
                    <a:gd name="T59" fmla="*/ 1668 h 2306"/>
                    <a:gd name="T60" fmla="*/ 1434 w 2306"/>
                    <a:gd name="T61" fmla="*/ 1684 h 2306"/>
                    <a:gd name="T62" fmla="*/ 1689 w 2306"/>
                    <a:gd name="T63" fmla="*/ 1472 h 2306"/>
                    <a:gd name="T64" fmla="*/ 1841 w 2306"/>
                    <a:gd name="T65" fmla="*/ 1471 h 2306"/>
                    <a:gd name="T66" fmla="*/ 2127 w 2306"/>
                    <a:gd name="T67" fmla="*/ 1757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06" h="2306">
                      <a:moveTo>
                        <a:pt x="1943" y="1374"/>
                      </a:moveTo>
                      <a:cubicBezTo>
                        <a:pt x="1893" y="1322"/>
                        <a:pt x="1832" y="1294"/>
                        <a:pt x="1768" y="1294"/>
                      </a:cubicBezTo>
                      <a:cubicBezTo>
                        <a:pt x="1705" y="1294"/>
                        <a:pt x="1644" y="1322"/>
                        <a:pt x="1591" y="1374"/>
                      </a:cubicBezTo>
                      <a:cubicBezTo>
                        <a:pt x="1428" y="1537"/>
                        <a:pt x="1428" y="1537"/>
                        <a:pt x="1428" y="1537"/>
                      </a:cubicBezTo>
                      <a:cubicBezTo>
                        <a:pt x="1415" y="1529"/>
                        <a:pt x="1401" y="1523"/>
                        <a:pt x="1388" y="1516"/>
                      </a:cubicBezTo>
                      <a:cubicBezTo>
                        <a:pt x="1370" y="1507"/>
                        <a:pt x="1352" y="1498"/>
                        <a:pt x="1337" y="1489"/>
                      </a:cubicBezTo>
                      <a:cubicBezTo>
                        <a:pt x="1184" y="1391"/>
                        <a:pt x="1045" y="1265"/>
                        <a:pt x="912" y="1101"/>
                      </a:cubicBezTo>
                      <a:cubicBezTo>
                        <a:pt x="847" y="1019"/>
                        <a:pt x="804" y="951"/>
                        <a:pt x="772" y="881"/>
                      </a:cubicBezTo>
                      <a:cubicBezTo>
                        <a:pt x="815" y="842"/>
                        <a:pt x="854" y="802"/>
                        <a:pt x="892" y="763"/>
                      </a:cubicBezTo>
                      <a:cubicBezTo>
                        <a:pt x="907" y="749"/>
                        <a:pt x="921" y="734"/>
                        <a:pt x="936" y="719"/>
                      </a:cubicBezTo>
                      <a:cubicBezTo>
                        <a:pt x="1044" y="611"/>
                        <a:pt x="1044" y="470"/>
                        <a:pt x="936" y="362"/>
                      </a:cubicBezTo>
                      <a:cubicBezTo>
                        <a:pt x="795" y="221"/>
                        <a:pt x="795" y="221"/>
                        <a:pt x="795" y="221"/>
                      </a:cubicBezTo>
                      <a:cubicBezTo>
                        <a:pt x="779" y="205"/>
                        <a:pt x="762" y="188"/>
                        <a:pt x="747" y="172"/>
                      </a:cubicBezTo>
                      <a:cubicBezTo>
                        <a:pt x="716" y="140"/>
                        <a:pt x="683" y="107"/>
                        <a:pt x="649" y="76"/>
                      </a:cubicBezTo>
                      <a:cubicBezTo>
                        <a:pt x="599" y="26"/>
                        <a:pt x="539" y="0"/>
                        <a:pt x="476" y="0"/>
                      </a:cubicBezTo>
                      <a:cubicBezTo>
                        <a:pt x="413" y="0"/>
                        <a:pt x="352" y="26"/>
                        <a:pt x="301" y="76"/>
                      </a:cubicBezTo>
                      <a:cubicBezTo>
                        <a:pt x="300" y="76"/>
                        <a:pt x="300" y="76"/>
                        <a:pt x="300" y="77"/>
                      </a:cubicBezTo>
                      <a:cubicBezTo>
                        <a:pt x="124" y="254"/>
                        <a:pt x="124" y="254"/>
                        <a:pt x="124" y="254"/>
                      </a:cubicBezTo>
                      <a:cubicBezTo>
                        <a:pt x="58" y="320"/>
                        <a:pt x="20" y="401"/>
                        <a:pt x="12" y="494"/>
                      </a:cubicBezTo>
                      <a:cubicBezTo>
                        <a:pt x="0" y="645"/>
                        <a:pt x="44" y="785"/>
                        <a:pt x="78" y="877"/>
                      </a:cubicBezTo>
                      <a:cubicBezTo>
                        <a:pt x="162" y="1103"/>
                        <a:pt x="287" y="1312"/>
                        <a:pt x="473" y="1537"/>
                      </a:cubicBezTo>
                      <a:cubicBezTo>
                        <a:pt x="700" y="1807"/>
                        <a:pt x="972" y="2020"/>
                        <a:pt x="1283" y="2171"/>
                      </a:cubicBezTo>
                      <a:cubicBezTo>
                        <a:pt x="1402" y="2227"/>
                        <a:pt x="1560" y="2294"/>
                        <a:pt x="1738" y="2305"/>
                      </a:cubicBezTo>
                      <a:cubicBezTo>
                        <a:pt x="1748" y="2305"/>
                        <a:pt x="1760" y="2306"/>
                        <a:pt x="1770" y="2306"/>
                      </a:cubicBezTo>
                      <a:cubicBezTo>
                        <a:pt x="1889" y="2306"/>
                        <a:pt x="1990" y="2263"/>
                        <a:pt x="2068" y="2178"/>
                      </a:cubicBezTo>
                      <a:cubicBezTo>
                        <a:pt x="2069" y="2177"/>
                        <a:pt x="2070" y="2176"/>
                        <a:pt x="2070" y="2175"/>
                      </a:cubicBezTo>
                      <a:cubicBezTo>
                        <a:pt x="2097" y="2143"/>
                        <a:pt x="2128" y="2113"/>
                        <a:pt x="2161" y="2082"/>
                      </a:cubicBezTo>
                      <a:cubicBezTo>
                        <a:pt x="2183" y="2061"/>
                        <a:pt x="2206" y="2038"/>
                        <a:pt x="2228" y="2015"/>
                      </a:cubicBezTo>
                      <a:cubicBezTo>
                        <a:pt x="2279" y="1962"/>
                        <a:pt x="2306" y="1900"/>
                        <a:pt x="2306" y="1836"/>
                      </a:cubicBezTo>
                      <a:cubicBezTo>
                        <a:pt x="2306" y="1772"/>
                        <a:pt x="2279" y="1711"/>
                        <a:pt x="2226" y="1659"/>
                      </a:cubicBezTo>
                      <a:lnTo>
                        <a:pt x="1943" y="1374"/>
                      </a:lnTo>
                      <a:close/>
                      <a:moveTo>
                        <a:pt x="2128" y="1918"/>
                      </a:moveTo>
                      <a:cubicBezTo>
                        <a:pt x="2127" y="1918"/>
                        <a:pt x="2127" y="1919"/>
                        <a:pt x="2128" y="1918"/>
                      </a:cubicBezTo>
                      <a:cubicBezTo>
                        <a:pt x="2108" y="1940"/>
                        <a:pt x="2087" y="1960"/>
                        <a:pt x="2065" y="1982"/>
                      </a:cubicBezTo>
                      <a:cubicBezTo>
                        <a:pt x="2031" y="2014"/>
                        <a:pt x="1997" y="2047"/>
                        <a:pt x="1965" y="2085"/>
                      </a:cubicBezTo>
                      <a:cubicBezTo>
                        <a:pt x="1913" y="2141"/>
                        <a:pt x="1851" y="2167"/>
                        <a:pt x="1771" y="2167"/>
                      </a:cubicBezTo>
                      <a:cubicBezTo>
                        <a:pt x="1763" y="2167"/>
                        <a:pt x="1755" y="2167"/>
                        <a:pt x="1747" y="2166"/>
                      </a:cubicBezTo>
                      <a:cubicBezTo>
                        <a:pt x="1593" y="2157"/>
                        <a:pt x="1451" y="2097"/>
                        <a:pt x="1344" y="2046"/>
                      </a:cubicBezTo>
                      <a:cubicBezTo>
                        <a:pt x="1051" y="1904"/>
                        <a:pt x="795" y="1703"/>
                        <a:pt x="581" y="1448"/>
                      </a:cubicBezTo>
                      <a:cubicBezTo>
                        <a:pt x="405" y="1236"/>
                        <a:pt x="287" y="1040"/>
                        <a:pt x="209" y="829"/>
                      </a:cubicBezTo>
                      <a:cubicBezTo>
                        <a:pt x="161" y="700"/>
                        <a:pt x="144" y="600"/>
                        <a:pt x="151" y="505"/>
                      </a:cubicBezTo>
                      <a:cubicBezTo>
                        <a:pt x="157" y="445"/>
                        <a:pt x="180" y="395"/>
                        <a:pt x="223" y="352"/>
                      </a:cubicBezTo>
                      <a:cubicBezTo>
                        <a:pt x="399" y="176"/>
                        <a:pt x="399" y="176"/>
                        <a:pt x="399" y="176"/>
                      </a:cubicBezTo>
                      <a:cubicBezTo>
                        <a:pt x="424" y="152"/>
                        <a:pt x="451" y="139"/>
                        <a:pt x="477" y="139"/>
                      </a:cubicBezTo>
                      <a:cubicBezTo>
                        <a:pt x="510" y="139"/>
                        <a:pt x="536" y="159"/>
                        <a:pt x="553" y="175"/>
                      </a:cubicBezTo>
                      <a:cubicBezTo>
                        <a:pt x="553" y="176"/>
                        <a:pt x="554" y="176"/>
                        <a:pt x="554" y="177"/>
                      </a:cubicBezTo>
                      <a:cubicBezTo>
                        <a:pt x="586" y="206"/>
                        <a:pt x="616" y="237"/>
                        <a:pt x="647" y="269"/>
                      </a:cubicBezTo>
                      <a:cubicBezTo>
                        <a:pt x="663" y="286"/>
                        <a:pt x="680" y="302"/>
                        <a:pt x="696" y="319"/>
                      </a:cubicBezTo>
                      <a:cubicBezTo>
                        <a:pt x="838" y="460"/>
                        <a:pt x="838" y="460"/>
                        <a:pt x="838" y="460"/>
                      </a:cubicBezTo>
                      <a:cubicBezTo>
                        <a:pt x="892" y="515"/>
                        <a:pt x="892" y="566"/>
                        <a:pt x="838" y="621"/>
                      </a:cubicBezTo>
                      <a:cubicBezTo>
                        <a:pt x="823" y="636"/>
                        <a:pt x="808" y="651"/>
                        <a:pt x="793" y="665"/>
                      </a:cubicBezTo>
                      <a:cubicBezTo>
                        <a:pt x="750" y="709"/>
                        <a:pt x="708" y="751"/>
                        <a:pt x="663" y="791"/>
                      </a:cubicBezTo>
                      <a:cubicBezTo>
                        <a:pt x="662" y="792"/>
                        <a:pt x="661" y="793"/>
                        <a:pt x="661" y="794"/>
                      </a:cubicBezTo>
                      <a:cubicBezTo>
                        <a:pt x="616" y="838"/>
                        <a:pt x="625" y="882"/>
                        <a:pt x="634" y="911"/>
                      </a:cubicBezTo>
                      <a:cubicBezTo>
                        <a:pt x="634" y="913"/>
                        <a:pt x="635" y="914"/>
                        <a:pt x="636" y="916"/>
                      </a:cubicBezTo>
                      <a:cubicBezTo>
                        <a:pt x="672" y="1005"/>
                        <a:pt x="724" y="1088"/>
                        <a:pt x="802" y="1188"/>
                      </a:cubicBezTo>
                      <a:cubicBezTo>
                        <a:pt x="803" y="1188"/>
                        <a:pt x="803" y="1188"/>
                        <a:pt x="803" y="1188"/>
                      </a:cubicBezTo>
                      <a:cubicBezTo>
                        <a:pt x="946" y="1364"/>
                        <a:pt x="1096" y="1501"/>
                        <a:pt x="1262" y="1606"/>
                      </a:cubicBezTo>
                      <a:cubicBezTo>
                        <a:pt x="1283" y="1619"/>
                        <a:pt x="1305" y="1630"/>
                        <a:pt x="1325" y="1641"/>
                      </a:cubicBezTo>
                      <a:cubicBezTo>
                        <a:pt x="1344" y="1650"/>
                        <a:pt x="1361" y="1659"/>
                        <a:pt x="1376" y="1668"/>
                      </a:cubicBezTo>
                      <a:cubicBezTo>
                        <a:pt x="1378" y="1669"/>
                        <a:pt x="1381" y="1670"/>
                        <a:pt x="1383" y="1672"/>
                      </a:cubicBezTo>
                      <a:cubicBezTo>
                        <a:pt x="1400" y="1680"/>
                        <a:pt x="1417" y="1684"/>
                        <a:pt x="1434" y="1684"/>
                      </a:cubicBezTo>
                      <a:cubicBezTo>
                        <a:pt x="1477" y="1684"/>
                        <a:pt x="1504" y="1658"/>
                        <a:pt x="1512" y="1649"/>
                      </a:cubicBezTo>
                      <a:cubicBezTo>
                        <a:pt x="1689" y="1472"/>
                        <a:pt x="1689" y="1472"/>
                        <a:pt x="1689" y="1472"/>
                      </a:cubicBezTo>
                      <a:cubicBezTo>
                        <a:pt x="1707" y="1455"/>
                        <a:pt x="1734" y="1433"/>
                        <a:pt x="1767" y="1433"/>
                      </a:cubicBezTo>
                      <a:cubicBezTo>
                        <a:pt x="1799" y="1433"/>
                        <a:pt x="1825" y="1453"/>
                        <a:pt x="1841" y="1471"/>
                      </a:cubicBezTo>
                      <a:cubicBezTo>
                        <a:pt x="1842" y="1472"/>
                        <a:pt x="1842" y="1472"/>
                        <a:pt x="1842" y="1472"/>
                      </a:cubicBezTo>
                      <a:cubicBezTo>
                        <a:pt x="2127" y="1757"/>
                        <a:pt x="2127" y="1757"/>
                        <a:pt x="2127" y="1757"/>
                      </a:cubicBezTo>
                      <a:cubicBezTo>
                        <a:pt x="2180" y="1809"/>
                        <a:pt x="2180" y="1864"/>
                        <a:pt x="2128" y="1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19" name="Freeform 11">
                  <a:extLst>
                    <a:ext uri="{FF2B5EF4-FFF2-40B4-BE49-F238E27FC236}">
                      <a16:creationId xmlns:a16="http://schemas.microsoft.com/office/drawing/2014/main" id="{C1C264D8-7A2E-DCCF-02A1-EA38209C6064}"/>
                    </a:ext>
                  </a:extLst>
                </p:cNvPr>
                <p:cNvSpPr>
                  <a:spLocks/>
                </p:cNvSpPr>
                <p:nvPr/>
              </p:nvSpPr>
              <p:spPr bwMode="auto">
                <a:xfrm>
                  <a:off x="-1441450" y="2079625"/>
                  <a:ext cx="1612900" cy="1595437"/>
                </a:xfrm>
                <a:custGeom>
                  <a:avLst/>
                  <a:gdLst>
                    <a:gd name="T0" fmla="*/ 63 w 749"/>
                    <a:gd name="T1" fmla="*/ 143 h 743"/>
                    <a:gd name="T2" fmla="*/ 419 w 749"/>
                    <a:gd name="T3" fmla="*/ 328 h 743"/>
                    <a:gd name="T4" fmla="*/ 604 w 749"/>
                    <a:gd name="T5" fmla="*/ 685 h 743"/>
                    <a:gd name="T6" fmla="*/ 673 w 749"/>
                    <a:gd name="T7" fmla="*/ 743 h 743"/>
                    <a:gd name="T8" fmla="*/ 685 w 749"/>
                    <a:gd name="T9" fmla="*/ 742 h 743"/>
                    <a:gd name="T10" fmla="*/ 742 w 749"/>
                    <a:gd name="T11" fmla="*/ 661 h 743"/>
                    <a:gd name="T12" fmla="*/ 519 w 749"/>
                    <a:gd name="T13" fmla="*/ 230 h 743"/>
                    <a:gd name="T14" fmla="*/ 87 w 749"/>
                    <a:gd name="T15" fmla="*/ 6 h 743"/>
                    <a:gd name="T16" fmla="*/ 7 w 749"/>
                    <a:gd name="T17" fmla="*/ 63 h 743"/>
                    <a:gd name="T18" fmla="*/ 63 w 749"/>
                    <a:gd name="T19" fmla="*/ 1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743">
                      <a:moveTo>
                        <a:pt x="63" y="143"/>
                      </a:moveTo>
                      <a:cubicBezTo>
                        <a:pt x="198" y="166"/>
                        <a:pt x="321" y="230"/>
                        <a:pt x="419" y="328"/>
                      </a:cubicBezTo>
                      <a:cubicBezTo>
                        <a:pt x="518" y="426"/>
                        <a:pt x="581" y="549"/>
                        <a:pt x="604" y="685"/>
                      </a:cubicBezTo>
                      <a:cubicBezTo>
                        <a:pt x="610" y="719"/>
                        <a:pt x="640" y="743"/>
                        <a:pt x="673" y="743"/>
                      </a:cubicBezTo>
                      <a:cubicBezTo>
                        <a:pt x="677" y="743"/>
                        <a:pt x="681" y="742"/>
                        <a:pt x="685" y="742"/>
                      </a:cubicBezTo>
                      <a:cubicBezTo>
                        <a:pt x="723" y="735"/>
                        <a:pt x="749" y="699"/>
                        <a:pt x="742" y="661"/>
                      </a:cubicBezTo>
                      <a:cubicBezTo>
                        <a:pt x="714" y="497"/>
                        <a:pt x="637" y="348"/>
                        <a:pt x="519" y="230"/>
                      </a:cubicBezTo>
                      <a:cubicBezTo>
                        <a:pt x="400" y="111"/>
                        <a:pt x="251" y="34"/>
                        <a:pt x="87" y="6"/>
                      </a:cubicBezTo>
                      <a:cubicBezTo>
                        <a:pt x="49" y="0"/>
                        <a:pt x="13" y="25"/>
                        <a:pt x="7" y="63"/>
                      </a:cubicBezTo>
                      <a:cubicBezTo>
                        <a:pt x="0" y="100"/>
                        <a:pt x="25" y="137"/>
                        <a:pt x="63"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0" name="Freeform 12">
                  <a:extLst>
                    <a:ext uri="{FF2B5EF4-FFF2-40B4-BE49-F238E27FC236}">
                      <a16:creationId xmlns:a16="http://schemas.microsoft.com/office/drawing/2014/main" id="{49F0590E-207A-15DE-7F7E-9782A4A969FB}"/>
                    </a:ext>
                  </a:extLst>
                </p:cNvPr>
                <p:cNvSpPr>
                  <a:spLocks/>
                </p:cNvSpPr>
                <p:nvPr/>
              </p:nvSpPr>
              <p:spPr bwMode="auto">
                <a:xfrm>
                  <a:off x="-1398588" y="1123951"/>
                  <a:ext cx="2524125" cy="2503487"/>
                </a:xfrm>
                <a:custGeom>
                  <a:avLst/>
                  <a:gdLst>
                    <a:gd name="T0" fmla="*/ 1165 w 1172"/>
                    <a:gd name="T1" fmla="*/ 1086 h 1166"/>
                    <a:gd name="T2" fmla="*/ 797 w 1172"/>
                    <a:gd name="T3" fmla="*/ 375 h 1166"/>
                    <a:gd name="T4" fmla="*/ 86 w 1172"/>
                    <a:gd name="T5" fmla="*/ 7 h 1166"/>
                    <a:gd name="T6" fmla="*/ 6 w 1172"/>
                    <a:gd name="T7" fmla="*/ 64 h 1166"/>
                    <a:gd name="T8" fmla="*/ 64 w 1172"/>
                    <a:gd name="T9" fmla="*/ 144 h 1166"/>
                    <a:gd name="T10" fmla="*/ 699 w 1172"/>
                    <a:gd name="T11" fmla="*/ 474 h 1166"/>
                    <a:gd name="T12" fmla="*/ 1028 w 1172"/>
                    <a:gd name="T13" fmla="*/ 1109 h 1166"/>
                    <a:gd name="T14" fmla="*/ 1096 w 1172"/>
                    <a:gd name="T15" fmla="*/ 1166 h 1166"/>
                    <a:gd name="T16" fmla="*/ 1108 w 1172"/>
                    <a:gd name="T17" fmla="*/ 1165 h 1166"/>
                    <a:gd name="T18" fmla="*/ 1165 w 1172"/>
                    <a:gd name="T19" fmla="*/ 1086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2" h="1166">
                      <a:moveTo>
                        <a:pt x="1165" y="1086"/>
                      </a:moveTo>
                      <a:cubicBezTo>
                        <a:pt x="1119" y="816"/>
                        <a:pt x="992" y="571"/>
                        <a:pt x="797" y="375"/>
                      </a:cubicBezTo>
                      <a:cubicBezTo>
                        <a:pt x="601" y="180"/>
                        <a:pt x="356" y="53"/>
                        <a:pt x="86" y="7"/>
                      </a:cubicBezTo>
                      <a:cubicBezTo>
                        <a:pt x="49" y="0"/>
                        <a:pt x="13" y="26"/>
                        <a:pt x="6" y="64"/>
                      </a:cubicBezTo>
                      <a:cubicBezTo>
                        <a:pt x="0" y="102"/>
                        <a:pt x="25" y="138"/>
                        <a:pt x="64" y="144"/>
                      </a:cubicBezTo>
                      <a:cubicBezTo>
                        <a:pt x="304" y="185"/>
                        <a:pt x="524" y="299"/>
                        <a:pt x="699" y="474"/>
                      </a:cubicBezTo>
                      <a:cubicBezTo>
                        <a:pt x="873" y="648"/>
                        <a:pt x="987" y="868"/>
                        <a:pt x="1028" y="1109"/>
                      </a:cubicBezTo>
                      <a:cubicBezTo>
                        <a:pt x="1033" y="1143"/>
                        <a:pt x="1063" y="1166"/>
                        <a:pt x="1096" y="1166"/>
                      </a:cubicBezTo>
                      <a:cubicBezTo>
                        <a:pt x="1101" y="1166"/>
                        <a:pt x="1104" y="1166"/>
                        <a:pt x="1108" y="1165"/>
                      </a:cubicBezTo>
                      <a:cubicBezTo>
                        <a:pt x="1146" y="1160"/>
                        <a:pt x="1172" y="1124"/>
                        <a:pt x="1165" y="10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2" name="Group 31">
              <a:extLst>
                <a:ext uri="{FF2B5EF4-FFF2-40B4-BE49-F238E27FC236}">
                  <a16:creationId xmlns:a16="http://schemas.microsoft.com/office/drawing/2014/main" id="{E360731E-B2C0-EBFB-4A25-864FAA4DD28E}"/>
                </a:ext>
              </a:extLst>
            </p:cNvPr>
            <p:cNvGrpSpPr/>
            <p:nvPr/>
          </p:nvGrpSpPr>
          <p:grpSpPr>
            <a:xfrm>
              <a:off x="8039516" y="4010137"/>
              <a:ext cx="3142204" cy="338554"/>
              <a:chOff x="8216676" y="4365737"/>
              <a:chExt cx="3142204" cy="338554"/>
            </a:xfrm>
          </p:grpSpPr>
          <p:sp>
            <p:nvSpPr>
              <p:cNvPr id="16" name="Rectangle 15">
                <a:extLst>
                  <a:ext uri="{FF2B5EF4-FFF2-40B4-BE49-F238E27FC236}">
                    <a16:creationId xmlns:a16="http://schemas.microsoft.com/office/drawing/2014/main" id="{EC0E9B82-2792-FF35-34B5-46CEEF223D15}"/>
                  </a:ext>
                </a:extLst>
              </p:cNvPr>
              <p:cNvSpPr/>
              <p:nvPr/>
            </p:nvSpPr>
            <p:spPr>
              <a:xfrm>
                <a:off x="8664978" y="4365737"/>
                <a:ext cx="2693902" cy="338554"/>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www.anubhavtrainings.com</a:t>
                </a:r>
              </a:p>
            </p:txBody>
          </p:sp>
          <p:sp>
            <p:nvSpPr>
              <p:cNvPr id="17" name="Freeform 16">
                <a:extLst>
                  <a:ext uri="{FF2B5EF4-FFF2-40B4-BE49-F238E27FC236}">
                    <a16:creationId xmlns:a16="http://schemas.microsoft.com/office/drawing/2014/main" id="{4F0CB8A1-849A-49DE-8DB1-4120952B1022}"/>
                  </a:ext>
                </a:extLst>
              </p:cNvPr>
              <p:cNvSpPr>
                <a:spLocks noEditPoints="1"/>
              </p:cNvSpPr>
              <p:nvPr/>
            </p:nvSpPr>
            <p:spPr bwMode="auto">
              <a:xfrm>
                <a:off x="8216676" y="4391195"/>
                <a:ext cx="288365" cy="287639"/>
              </a:xfrm>
              <a:custGeom>
                <a:avLst/>
                <a:gdLst>
                  <a:gd name="T0" fmla="*/ 1171 w 2342"/>
                  <a:gd name="T1" fmla="*/ 0 h 2342"/>
                  <a:gd name="T2" fmla="*/ 0 w 2342"/>
                  <a:gd name="T3" fmla="*/ 1171 h 2342"/>
                  <a:gd name="T4" fmla="*/ 1171 w 2342"/>
                  <a:gd name="T5" fmla="*/ 2342 h 2342"/>
                  <a:gd name="T6" fmla="*/ 2342 w 2342"/>
                  <a:gd name="T7" fmla="*/ 1171 h 2342"/>
                  <a:gd name="T8" fmla="*/ 2236 w 2342"/>
                  <a:gd name="T9" fmla="*/ 1118 h 2342"/>
                  <a:gd name="T10" fmla="*/ 1708 w 2342"/>
                  <a:gd name="T11" fmla="*/ 609 h 2342"/>
                  <a:gd name="T12" fmla="*/ 2236 w 2342"/>
                  <a:gd name="T13" fmla="*/ 1118 h 2342"/>
                  <a:gd name="T14" fmla="*/ 1677 w 2342"/>
                  <a:gd name="T15" fmla="*/ 1224 h 2342"/>
                  <a:gd name="T16" fmla="*/ 1224 w 2342"/>
                  <a:gd name="T17" fmla="*/ 1608 h 2342"/>
                  <a:gd name="T18" fmla="*/ 1874 w 2342"/>
                  <a:gd name="T19" fmla="*/ 370 h 2342"/>
                  <a:gd name="T20" fmla="*/ 1613 w 2342"/>
                  <a:gd name="T21" fmla="*/ 364 h 2342"/>
                  <a:gd name="T22" fmla="*/ 1874 w 2342"/>
                  <a:gd name="T23" fmla="*/ 370 h 2342"/>
                  <a:gd name="T24" fmla="*/ 1520 w 2342"/>
                  <a:gd name="T25" fmla="*/ 411 h 2342"/>
                  <a:gd name="T26" fmla="*/ 1224 w 2342"/>
                  <a:gd name="T27" fmla="*/ 633 h 2342"/>
                  <a:gd name="T28" fmla="*/ 1611 w 2342"/>
                  <a:gd name="T29" fmla="*/ 654 h 2342"/>
                  <a:gd name="T30" fmla="*/ 1224 w 2342"/>
                  <a:gd name="T31" fmla="*/ 1119 h 2342"/>
                  <a:gd name="T32" fmla="*/ 1611 w 2342"/>
                  <a:gd name="T33" fmla="*/ 654 h 2342"/>
                  <a:gd name="T34" fmla="*/ 665 w 2342"/>
                  <a:gd name="T35" fmla="*/ 1118 h 2342"/>
                  <a:gd name="T36" fmla="*/ 1118 w 2342"/>
                  <a:gd name="T37" fmla="*/ 737 h 2342"/>
                  <a:gd name="T38" fmla="*/ 1119 w 2342"/>
                  <a:gd name="T39" fmla="*/ 121 h 2342"/>
                  <a:gd name="T40" fmla="*/ 763 w 2342"/>
                  <a:gd name="T41" fmla="*/ 553 h 2342"/>
                  <a:gd name="T42" fmla="*/ 1119 w 2342"/>
                  <a:gd name="T43" fmla="*/ 121 h 2342"/>
                  <a:gd name="T44" fmla="*/ 729 w 2342"/>
                  <a:gd name="T45" fmla="*/ 364 h 2342"/>
                  <a:gd name="T46" fmla="*/ 469 w 2342"/>
                  <a:gd name="T47" fmla="*/ 370 h 2342"/>
                  <a:gd name="T48" fmla="*/ 393 w 2342"/>
                  <a:gd name="T49" fmla="*/ 443 h 2342"/>
                  <a:gd name="T50" fmla="*/ 560 w 2342"/>
                  <a:gd name="T51" fmla="*/ 1118 h 2342"/>
                  <a:gd name="T52" fmla="*/ 393 w 2342"/>
                  <a:gd name="T53" fmla="*/ 443 h 2342"/>
                  <a:gd name="T54" fmla="*/ 560 w 2342"/>
                  <a:gd name="T55" fmla="*/ 1224 h 2342"/>
                  <a:gd name="T56" fmla="*/ 395 w 2342"/>
                  <a:gd name="T57" fmla="*/ 1901 h 2342"/>
                  <a:gd name="T58" fmla="*/ 471 w 2342"/>
                  <a:gd name="T59" fmla="*/ 1974 h 2342"/>
                  <a:gd name="T60" fmla="*/ 729 w 2342"/>
                  <a:gd name="T61" fmla="*/ 1978 h 2342"/>
                  <a:gd name="T62" fmla="*/ 471 w 2342"/>
                  <a:gd name="T63" fmla="*/ 1974 h 2342"/>
                  <a:gd name="T64" fmla="*/ 823 w 2342"/>
                  <a:gd name="T65" fmla="*/ 1931 h 2342"/>
                  <a:gd name="T66" fmla="*/ 1119 w 2342"/>
                  <a:gd name="T67" fmla="*/ 1713 h 2342"/>
                  <a:gd name="T68" fmla="*/ 732 w 2342"/>
                  <a:gd name="T69" fmla="*/ 1692 h 2342"/>
                  <a:gd name="T70" fmla="*/ 1119 w 2342"/>
                  <a:gd name="T71" fmla="*/ 1224 h 2342"/>
                  <a:gd name="T72" fmla="*/ 732 w 2342"/>
                  <a:gd name="T73" fmla="*/ 1692 h 2342"/>
                  <a:gd name="T74" fmla="*/ 1224 w 2342"/>
                  <a:gd name="T75" fmla="*/ 1713 h 2342"/>
                  <a:gd name="T76" fmla="*/ 1520 w 2342"/>
                  <a:gd name="T77" fmla="*/ 1931 h 2342"/>
                  <a:gd name="T78" fmla="*/ 1460 w 2342"/>
                  <a:gd name="T79" fmla="*/ 2198 h 2342"/>
                  <a:gd name="T80" fmla="*/ 1674 w 2342"/>
                  <a:gd name="T81" fmla="*/ 1837 h 2342"/>
                  <a:gd name="T82" fmla="*/ 1460 w 2342"/>
                  <a:gd name="T83" fmla="*/ 2198 h 2342"/>
                  <a:gd name="T84" fmla="*/ 1708 w 2342"/>
                  <a:gd name="T85" fmla="*/ 1736 h 2342"/>
                  <a:gd name="T86" fmla="*/ 2237 w 2342"/>
                  <a:gd name="T87" fmla="*/ 1224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2" h="2342">
                    <a:moveTo>
                      <a:pt x="1999" y="343"/>
                    </a:moveTo>
                    <a:cubicBezTo>
                      <a:pt x="1778" y="122"/>
                      <a:pt x="1484" y="0"/>
                      <a:pt x="1171" y="0"/>
                    </a:cubicBezTo>
                    <a:cubicBezTo>
                      <a:pt x="858" y="0"/>
                      <a:pt x="564" y="122"/>
                      <a:pt x="343" y="343"/>
                    </a:cubicBezTo>
                    <a:cubicBezTo>
                      <a:pt x="122" y="564"/>
                      <a:pt x="0" y="858"/>
                      <a:pt x="0" y="1171"/>
                    </a:cubicBezTo>
                    <a:cubicBezTo>
                      <a:pt x="0" y="1484"/>
                      <a:pt x="122" y="1778"/>
                      <a:pt x="343" y="1999"/>
                    </a:cubicBezTo>
                    <a:cubicBezTo>
                      <a:pt x="564" y="2220"/>
                      <a:pt x="858" y="2342"/>
                      <a:pt x="1171" y="2342"/>
                    </a:cubicBezTo>
                    <a:cubicBezTo>
                      <a:pt x="1484" y="2342"/>
                      <a:pt x="1778" y="2220"/>
                      <a:pt x="1999" y="1999"/>
                    </a:cubicBezTo>
                    <a:cubicBezTo>
                      <a:pt x="2220" y="1778"/>
                      <a:pt x="2342" y="1484"/>
                      <a:pt x="2342" y="1171"/>
                    </a:cubicBezTo>
                    <a:cubicBezTo>
                      <a:pt x="2342" y="858"/>
                      <a:pt x="2220" y="564"/>
                      <a:pt x="1999" y="343"/>
                    </a:cubicBezTo>
                    <a:close/>
                    <a:moveTo>
                      <a:pt x="2236" y="1118"/>
                    </a:moveTo>
                    <a:cubicBezTo>
                      <a:pt x="1782" y="1118"/>
                      <a:pt x="1782" y="1118"/>
                      <a:pt x="1782" y="1118"/>
                    </a:cubicBezTo>
                    <a:cubicBezTo>
                      <a:pt x="1778" y="938"/>
                      <a:pt x="1752" y="764"/>
                      <a:pt x="1708" y="609"/>
                    </a:cubicBezTo>
                    <a:cubicBezTo>
                      <a:pt x="1794" y="565"/>
                      <a:pt x="1875" y="509"/>
                      <a:pt x="1949" y="443"/>
                    </a:cubicBezTo>
                    <a:cubicBezTo>
                      <a:pt x="2117" y="622"/>
                      <a:pt x="2223" y="858"/>
                      <a:pt x="2236" y="1118"/>
                    </a:cubicBezTo>
                    <a:close/>
                    <a:moveTo>
                      <a:pt x="1224" y="1224"/>
                    </a:moveTo>
                    <a:cubicBezTo>
                      <a:pt x="1677" y="1224"/>
                      <a:pt x="1677" y="1224"/>
                      <a:pt x="1677" y="1224"/>
                    </a:cubicBezTo>
                    <a:cubicBezTo>
                      <a:pt x="1674" y="1390"/>
                      <a:pt x="1651" y="1549"/>
                      <a:pt x="1611" y="1692"/>
                    </a:cubicBezTo>
                    <a:cubicBezTo>
                      <a:pt x="1488" y="1642"/>
                      <a:pt x="1358" y="1614"/>
                      <a:pt x="1224" y="1608"/>
                    </a:cubicBezTo>
                    <a:lnTo>
                      <a:pt x="1224" y="1224"/>
                    </a:lnTo>
                    <a:close/>
                    <a:moveTo>
                      <a:pt x="1874" y="370"/>
                    </a:moveTo>
                    <a:cubicBezTo>
                      <a:pt x="1813" y="424"/>
                      <a:pt x="1746" y="470"/>
                      <a:pt x="1675" y="508"/>
                    </a:cubicBezTo>
                    <a:cubicBezTo>
                      <a:pt x="1657" y="457"/>
                      <a:pt x="1636" y="409"/>
                      <a:pt x="1613" y="364"/>
                    </a:cubicBezTo>
                    <a:cubicBezTo>
                      <a:pt x="1568" y="275"/>
                      <a:pt x="1516" y="201"/>
                      <a:pt x="1459" y="144"/>
                    </a:cubicBezTo>
                    <a:cubicBezTo>
                      <a:pt x="1615" y="188"/>
                      <a:pt x="1756" y="266"/>
                      <a:pt x="1874" y="370"/>
                    </a:cubicBezTo>
                    <a:close/>
                    <a:moveTo>
                      <a:pt x="1224" y="121"/>
                    </a:moveTo>
                    <a:cubicBezTo>
                      <a:pt x="1333" y="145"/>
                      <a:pt x="1436" y="246"/>
                      <a:pt x="1520" y="411"/>
                    </a:cubicBezTo>
                    <a:cubicBezTo>
                      <a:pt x="1542" y="455"/>
                      <a:pt x="1562" y="503"/>
                      <a:pt x="1580" y="553"/>
                    </a:cubicBezTo>
                    <a:cubicBezTo>
                      <a:pt x="1467" y="599"/>
                      <a:pt x="1347" y="626"/>
                      <a:pt x="1224" y="633"/>
                    </a:cubicBezTo>
                    <a:lnTo>
                      <a:pt x="1224" y="121"/>
                    </a:lnTo>
                    <a:close/>
                    <a:moveTo>
                      <a:pt x="1611" y="654"/>
                    </a:moveTo>
                    <a:cubicBezTo>
                      <a:pt x="1651" y="795"/>
                      <a:pt x="1673" y="953"/>
                      <a:pt x="1677" y="1119"/>
                    </a:cubicBezTo>
                    <a:cubicBezTo>
                      <a:pt x="1224" y="1119"/>
                      <a:pt x="1224" y="1119"/>
                      <a:pt x="1224" y="1119"/>
                    </a:cubicBezTo>
                    <a:cubicBezTo>
                      <a:pt x="1224" y="738"/>
                      <a:pt x="1224" y="738"/>
                      <a:pt x="1224" y="738"/>
                    </a:cubicBezTo>
                    <a:cubicBezTo>
                      <a:pt x="1358" y="732"/>
                      <a:pt x="1489" y="703"/>
                      <a:pt x="1611" y="654"/>
                    </a:cubicBezTo>
                    <a:close/>
                    <a:moveTo>
                      <a:pt x="1118" y="1118"/>
                    </a:moveTo>
                    <a:cubicBezTo>
                      <a:pt x="665" y="1118"/>
                      <a:pt x="665" y="1118"/>
                      <a:pt x="665" y="1118"/>
                    </a:cubicBezTo>
                    <a:cubicBezTo>
                      <a:pt x="668" y="953"/>
                      <a:pt x="691" y="795"/>
                      <a:pt x="730" y="653"/>
                    </a:cubicBezTo>
                    <a:cubicBezTo>
                      <a:pt x="853" y="703"/>
                      <a:pt x="984" y="732"/>
                      <a:pt x="1118" y="737"/>
                    </a:cubicBezTo>
                    <a:cubicBezTo>
                      <a:pt x="1118" y="1118"/>
                      <a:pt x="1118" y="1118"/>
                      <a:pt x="1118" y="1118"/>
                    </a:cubicBezTo>
                    <a:close/>
                    <a:moveTo>
                      <a:pt x="1119" y="121"/>
                    </a:moveTo>
                    <a:cubicBezTo>
                      <a:pt x="1119" y="633"/>
                      <a:pt x="1119" y="633"/>
                      <a:pt x="1119" y="633"/>
                    </a:cubicBezTo>
                    <a:cubicBezTo>
                      <a:pt x="995" y="626"/>
                      <a:pt x="875" y="599"/>
                      <a:pt x="763" y="553"/>
                    </a:cubicBezTo>
                    <a:cubicBezTo>
                      <a:pt x="780" y="503"/>
                      <a:pt x="800" y="455"/>
                      <a:pt x="823" y="411"/>
                    </a:cubicBezTo>
                    <a:cubicBezTo>
                      <a:pt x="906" y="246"/>
                      <a:pt x="1009" y="145"/>
                      <a:pt x="1119" y="121"/>
                    </a:cubicBezTo>
                    <a:close/>
                    <a:moveTo>
                      <a:pt x="883" y="144"/>
                    </a:moveTo>
                    <a:cubicBezTo>
                      <a:pt x="826" y="201"/>
                      <a:pt x="775" y="275"/>
                      <a:pt x="729" y="364"/>
                    </a:cubicBezTo>
                    <a:cubicBezTo>
                      <a:pt x="707" y="409"/>
                      <a:pt x="686" y="457"/>
                      <a:pt x="668" y="508"/>
                    </a:cubicBezTo>
                    <a:cubicBezTo>
                      <a:pt x="597" y="470"/>
                      <a:pt x="530" y="424"/>
                      <a:pt x="469" y="370"/>
                    </a:cubicBezTo>
                    <a:cubicBezTo>
                      <a:pt x="587" y="266"/>
                      <a:pt x="728" y="188"/>
                      <a:pt x="883" y="144"/>
                    </a:cubicBezTo>
                    <a:close/>
                    <a:moveTo>
                      <a:pt x="393" y="443"/>
                    </a:moveTo>
                    <a:cubicBezTo>
                      <a:pt x="467" y="509"/>
                      <a:pt x="548" y="564"/>
                      <a:pt x="635" y="609"/>
                    </a:cubicBezTo>
                    <a:cubicBezTo>
                      <a:pt x="590" y="764"/>
                      <a:pt x="564" y="938"/>
                      <a:pt x="560" y="1118"/>
                    </a:cubicBezTo>
                    <a:cubicBezTo>
                      <a:pt x="106" y="1118"/>
                      <a:pt x="106" y="1118"/>
                      <a:pt x="106" y="1118"/>
                    </a:cubicBezTo>
                    <a:cubicBezTo>
                      <a:pt x="119" y="858"/>
                      <a:pt x="226" y="622"/>
                      <a:pt x="393" y="443"/>
                    </a:cubicBezTo>
                    <a:close/>
                    <a:moveTo>
                      <a:pt x="106" y="1224"/>
                    </a:moveTo>
                    <a:cubicBezTo>
                      <a:pt x="560" y="1224"/>
                      <a:pt x="560" y="1224"/>
                      <a:pt x="560" y="1224"/>
                    </a:cubicBezTo>
                    <a:cubicBezTo>
                      <a:pt x="565" y="1406"/>
                      <a:pt x="591" y="1580"/>
                      <a:pt x="636" y="1736"/>
                    </a:cubicBezTo>
                    <a:cubicBezTo>
                      <a:pt x="549" y="1780"/>
                      <a:pt x="469" y="1835"/>
                      <a:pt x="395" y="1901"/>
                    </a:cubicBezTo>
                    <a:cubicBezTo>
                      <a:pt x="226" y="1722"/>
                      <a:pt x="119" y="1485"/>
                      <a:pt x="106" y="1224"/>
                    </a:cubicBezTo>
                    <a:close/>
                    <a:moveTo>
                      <a:pt x="471" y="1974"/>
                    </a:moveTo>
                    <a:cubicBezTo>
                      <a:pt x="532" y="1921"/>
                      <a:pt x="598" y="1875"/>
                      <a:pt x="668" y="1837"/>
                    </a:cubicBezTo>
                    <a:cubicBezTo>
                      <a:pt x="687" y="1886"/>
                      <a:pt x="707" y="1934"/>
                      <a:pt x="729" y="1978"/>
                    </a:cubicBezTo>
                    <a:cubicBezTo>
                      <a:pt x="775" y="2067"/>
                      <a:pt x="826" y="2141"/>
                      <a:pt x="883" y="2198"/>
                    </a:cubicBezTo>
                    <a:cubicBezTo>
                      <a:pt x="729" y="2154"/>
                      <a:pt x="588" y="2077"/>
                      <a:pt x="471" y="1974"/>
                    </a:cubicBezTo>
                    <a:close/>
                    <a:moveTo>
                      <a:pt x="1119" y="2221"/>
                    </a:moveTo>
                    <a:cubicBezTo>
                      <a:pt x="1009" y="2197"/>
                      <a:pt x="906" y="2096"/>
                      <a:pt x="823" y="1931"/>
                    </a:cubicBezTo>
                    <a:cubicBezTo>
                      <a:pt x="801" y="1888"/>
                      <a:pt x="781" y="1841"/>
                      <a:pt x="764" y="1792"/>
                    </a:cubicBezTo>
                    <a:cubicBezTo>
                      <a:pt x="876" y="1746"/>
                      <a:pt x="996" y="1718"/>
                      <a:pt x="1119" y="1713"/>
                    </a:cubicBezTo>
                    <a:cubicBezTo>
                      <a:pt x="1119" y="2221"/>
                      <a:pt x="1119" y="2221"/>
                      <a:pt x="1119" y="2221"/>
                    </a:cubicBezTo>
                    <a:close/>
                    <a:moveTo>
                      <a:pt x="732" y="1692"/>
                    </a:moveTo>
                    <a:cubicBezTo>
                      <a:pt x="692" y="1549"/>
                      <a:pt x="669" y="1390"/>
                      <a:pt x="665" y="1224"/>
                    </a:cubicBezTo>
                    <a:cubicBezTo>
                      <a:pt x="1119" y="1224"/>
                      <a:pt x="1119" y="1224"/>
                      <a:pt x="1119" y="1224"/>
                    </a:cubicBezTo>
                    <a:cubicBezTo>
                      <a:pt x="1119" y="1608"/>
                      <a:pt x="1119" y="1608"/>
                      <a:pt x="1119" y="1608"/>
                    </a:cubicBezTo>
                    <a:cubicBezTo>
                      <a:pt x="985" y="1613"/>
                      <a:pt x="854" y="1642"/>
                      <a:pt x="732" y="1692"/>
                    </a:cubicBezTo>
                    <a:close/>
                    <a:moveTo>
                      <a:pt x="1224" y="2221"/>
                    </a:moveTo>
                    <a:cubicBezTo>
                      <a:pt x="1224" y="1713"/>
                      <a:pt x="1224" y="1713"/>
                      <a:pt x="1224" y="1713"/>
                    </a:cubicBezTo>
                    <a:cubicBezTo>
                      <a:pt x="1347" y="1719"/>
                      <a:pt x="1467" y="1746"/>
                      <a:pt x="1579" y="1792"/>
                    </a:cubicBezTo>
                    <a:cubicBezTo>
                      <a:pt x="1562" y="1841"/>
                      <a:pt x="1542" y="1888"/>
                      <a:pt x="1520" y="1931"/>
                    </a:cubicBezTo>
                    <a:cubicBezTo>
                      <a:pt x="1437" y="2096"/>
                      <a:pt x="1334" y="2197"/>
                      <a:pt x="1224" y="2221"/>
                    </a:cubicBezTo>
                    <a:close/>
                    <a:moveTo>
                      <a:pt x="1460" y="2198"/>
                    </a:moveTo>
                    <a:cubicBezTo>
                      <a:pt x="1517" y="2141"/>
                      <a:pt x="1568" y="2067"/>
                      <a:pt x="1614" y="1977"/>
                    </a:cubicBezTo>
                    <a:cubicBezTo>
                      <a:pt x="1636" y="1933"/>
                      <a:pt x="1656" y="1886"/>
                      <a:pt x="1674" y="1837"/>
                    </a:cubicBezTo>
                    <a:cubicBezTo>
                      <a:pt x="1745" y="1874"/>
                      <a:pt x="1811" y="1920"/>
                      <a:pt x="1872" y="1974"/>
                    </a:cubicBezTo>
                    <a:cubicBezTo>
                      <a:pt x="1755" y="2077"/>
                      <a:pt x="1614" y="2154"/>
                      <a:pt x="1460" y="2198"/>
                    </a:cubicBezTo>
                    <a:close/>
                    <a:moveTo>
                      <a:pt x="1948" y="1901"/>
                    </a:moveTo>
                    <a:cubicBezTo>
                      <a:pt x="1875" y="1836"/>
                      <a:pt x="1794" y="1780"/>
                      <a:pt x="1708" y="1736"/>
                    </a:cubicBezTo>
                    <a:cubicBezTo>
                      <a:pt x="1753" y="1580"/>
                      <a:pt x="1779" y="1405"/>
                      <a:pt x="1783" y="1224"/>
                    </a:cubicBezTo>
                    <a:cubicBezTo>
                      <a:pt x="2237" y="1224"/>
                      <a:pt x="2237" y="1224"/>
                      <a:pt x="2237" y="1224"/>
                    </a:cubicBezTo>
                    <a:cubicBezTo>
                      <a:pt x="2224" y="1485"/>
                      <a:pt x="2117" y="1722"/>
                      <a:pt x="1948" y="1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sp>
        <p:nvSpPr>
          <p:cNvPr id="3" name="Title 4">
            <a:extLst>
              <a:ext uri="{FF2B5EF4-FFF2-40B4-BE49-F238E27FC236}">
                <a16:creationId xmlns:a16="http://schemas.microsoft.com/office/drawing/2014/main" id="{19F2014F-ABC5-E39E-B083-4A504E0543C6}"/>
              </a:ext>
            </a:extLst>
          </p:cNvPr>
          <p:cNvSpPr txBox="1">
            <a:spLocks/>
          </p:cNvSpPr>
          <p:nvPr/>
        </p:nvSpPr>
        <p:spPr>
          <a:xfrm>
            <a:off x="7963754" y="816405"/>
            <a:ext cx="3193318" cy="1200936"/>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solidFill>
                  <a:schemeClr val="bg1"/>
                </a:solidFill>
                <a:latin typeface="Segoe UI Black" panose="020B0A02040204020203" pitchFamily="34" charset="0"/>
                <a:ea typeface="Segoe UI Black" panose="020B0A02040204020203" pitchFamily="34" charset="0"/>
              </a:rPr>
              <a:t>Thank you</a:t>
            </a:r>
          </a:p>
        </p:txBody>
      </p:sp>
      <p:pic>
        <p:nvPicPr>
          <p:cNvPr id="6" name="Picture 5">
            <a:extLst>
              <a:ext uri="{FF2B5EF4-FFF2-40B4-BE49-F238E27FC236}">
                <a16:creationId xmlns:a16="http://schemas.microsoft.com/office/drawing/2014/main" id="{478AEB94-2681-66BD-158B-E16E5BFF38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0716" y="4715082"/>
            <a:ext cx="1706702" cy="1685718"/>
          </a:xfrm>
          <a:prstGeom prst="rect">
            <a:avLst/>
          </a:prstGeom>
        </p:spPr>
      </p:pic>
    </p:spTree>
    <p:extLst>
      <p:ext uri="{BB962C8B-B14F-4D97-AF65-F5344CB8AC3E}">
        <p14:creationId xmlns:p14="http://schemas.microsoft.com/office/powerpoint/2010/main" val="3645348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SQL Script Rules</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5139869"/>
          </a:xfrm>
          <a:prstGeom prst="rect">
            <a:avLst/>
          </a:prstGeom>
          <a:noFill/>
        </p:spPr>
        <p:txBody>
          <a:bodyPr wrap="square" rtlCol="0">
            <a:spAutoFit/>
          </a:bodyPr>
          <a:lstStyle/>
          <a:p>
            <a:pPr marL="285750" indent="-285750">
              <a:buFont typeface="Arial" panose="020B0604020202020204" pitchFamily="34" charset="0"/>
              <a:buChar char="•"/>
            </a:pPr>
            <a:r>
              <a:rPr lang="en-US" sz="1800" dirty="0"/>
              <a:t>It is not case-sensitive</a:t>
            </a:r>
          </a:p>
          <a:p>
            <a:pPr marL="285750" indent="-285750">
              <a:buFont typeface="Arial" panose="020B0604020202020204" pitchFamily="34" charset="0"/>
              <a:buChar char="•"/>
            </a:pPr>
            <a:r>
              <a:rPr lang="en-US" sz="1800" dirty="0"/>
              <a:t>Every statement ends with semi-column ( ; )</a:t>
            </a:r>
          </a:p>
          <a:p>
            <a:pPr marL="285750" indent="-285750">
              <a:buFont typeface="Arial" panose="020B0604020202020204" pitchFamily="34" charset="0"/>
              <a:buChar char="•"/>
            </a:pPr>
            <a:r>
              <a:rPr lang="en-US" sz="1800" dirty="0"/>
              <a:t>If we create a variable and do not assign any value to it, a null gets assigned and any operation with NULL produce a null</a:t>
            </a:r>
          </a:p>
          <a:p>
            <a:pPr marL="285750" indent="-285750">
              <a:buFont typeface="Arial" panose="020B0604020202020204" pitchFamily="34" charset="0"/>
              <a:buChar char="•"/>
            </a:pPr>
            <a:r>
              <a:rPr lang="en-US" sz="1800" dirty="0"/>
              <a:t>When we create a variable and assign a value we can do it directly with variable name</a:t>
            </a:r>
          </a:p>
          <a:p>
            <a:pPr marL="285750" indent="-285750">
              <a:buFont typeface="Arial" panose="020B0604020202020204" pitchFamily="34" charset="0"/>
              <a:buChar char="•"/>
            </a:pPr>
            <a:r>
              <a:rPr lang="en-US" sz="1800" dirty="0"/>
              <a:t>When we use a variable inside an operation we use the </a:t>
            </a:r>
            <a:r>
              <a:rPr lang="en-US" sz="1800" b="1" i="1" dirty="0"/>
              <a:t>value of (</a:t>
            </a:r>
            <a:r>
              <a:rPr lang="en-US" sz="1800" b="1" i="1" dirty="0">
                <a:sym typeface="Wingdings" panose="05000000000000000000" pitchFamily="2" charset="2"/>
              </a:rPr>
              <a:t>:) </a:t>
            </a:r>
            <a:endParaRPr lang="en-US" sz="1800" dirty="0">
              <a:sym typeface="Wingdings" panose="05000000000000000000" pitchFamily="2" charset="2"/>
            </a:endParaRPr>
          </a:p>
          <a:p>
            <a:pPr marL="285750" indent="-285750">
              <a:buFont typeface="Arial" panose="020B0604020202020204" pitchFamily="34" charset="0"/>
              <a:buChar char="•"/>
            </a:pPr>
            <a:r>
              <a:rPr lang="en-US" sz="1800" dirty="0">
                <a:sym typeface="Wingdings" panose="05000000000000000000" pitchFamily="2" charset="2"/>
              </a:rPr>
              <a:t>We create variables using DECLARE statement in SQL Script (in ABAP we use </a:t>
            </a:r>
            <a:r>
              <a:rPr lang="en-US" sz="1800" b="1" dirty="0">
                <a:sym typeface="Wingdings" panose="05000000000000000000" pitchFamily="2" charset="2"/>
              </a:rPr>
              <a:t>data</a:t>
            </a:r>
            <a:r>
              <a:rPr lang="en-US" sz="1800" dirty="0">
                <a:sym typeface="Wingdings" panose="05000000000000000000" pitchFamily="2" charset="2"/>
              </a:rPr>
              <a:t>)</a:t>
            </a:r>
          </a:p>
          <a:p>
            <a:pPr marL="285750" indent="-285750">
              <a:buFont typeface="Arial" panose="020B0604020202020204" pitchFamily="34" charset="0"/>
              <a:buChar char="•"/>
            </a:pPr>
            <a:r>
              <a:rPr lang="en-IN" sz="1800" dirty="0"/>
              <a:t>In SQL Script = is a comparison operator but := is the assignment operator.</a:t>
            </a:r>
          </a:p>
          <a:p>
            <a:pPr lvl="2"/>
            <a:r>
              <a:rPr lang="en-IN" sz="1200" dirty="0"/>
              <a:t>DECLARE x integer;</a:t>
            </a:r>
          </a:p>
          <a:p>
            <a:pPr lvl="2"/>
            <a:r>
              <a:rPr lang="en-IN" sz="1200" dirty="0"/>
              <a:t>DECLARE y integer;</a:t>
            </a:r>
          </a:p>
          <a:p>
            <a:pPr lvl="2"/>
            <a:r>
              <a:rPr lang="en-IN" sz="1200" dirty="0"/>
              <a:t>DECLARE z integer;</a:t>
            </a:r>
          </a:p>
          <a:p>
            <a:pPr lvl="2"/>
            <a:r>
              <a:rPr lang="en-IN" sz="1200" dirty="0"/>
              <a:t>x := 10;</a:t>
            </a:r>
          </a:p>
          <a:p>
            <a:pPr lvl="2"/>
            <a:r>
              <a:rPr lang="en-IN" sz="1200" dirty="0"/>
              <a:t>Y := 20;</a:t>
            </a:r>
          </a:p>
          <a:p>
            <a:pPr lvl="2"/>
            <a:r>
              <a:rPr lang="en-IN" sz="1200" dirty="0"/>
              <a:t>Z := :x + :y;</a:t>
            </a:r>
          </a:p>
          <a:p>
            <a:pPr marL="285750" indent="-285750">
              <a:buFont typeface="Arial" panose="020B0604020202020204" pitchFamily="34" charset="0"/>
              <a:buChar char="•"/>
            </a:pPr>
            <a:r>
              <a:rPr lang="en-IN" sz="1600" dirty="0"/>
              <a:t>In SQL Script everything evolves around SQL so even we need to print data we use SELECT var FROM dummy;</a:t>
            </a:r>
          </a:p>
          <a:p>
            <a:pPr marL="285750" indent="-285750">
              <a:buFont typeface="Arial" panose="020B0604020202020204" pitchFamily="34" charset="0"/>
              <a:buChar char="•"/>
            </a:pPr>
            <a:r>
              <a:rPr lang="en-IN" sz="1600" dirty="0"/>
              <a:t>DUMMY is a dummy table provided by SAP to just print data in output</a:t>
            </a:r>
          </a:p>
          <a:p>
            <a:pPr marL="285750" indent="-285750">
              <a:buFont typeface="Arial" panose="020B0604020202020204" pitchFamily="34" charset="0"/>
              <a:buChar char="•"/>
            </a:pPr>
            <a:r>
              <a:rPr lang="en-IN" sz="1600" dirty="0"/>
              <a:t>Data types for creating variables</a:t>
            </a:r>
          </a:p>
          <a:p>
            <a:r>
              <a:rPr lang="en-IN" sz="1600" dirty="0"/>
              <a:t>Number – integer, BIGINT, Decimal, TINYINT</a:t>
            </a:r>
          </a:p>
          <a:p>
            <a:r>
              <a:rPr lang="en-IN" sz="1600" dirty="0"/>
              <a:t>Char – CHAR, VARCHAR, NVARCHAR</a:t>
            </a:r>
          </a:p>
          <a:p>
            <a:r>
              <a:rPr lang="en-IN" sz="1600" dirty="0"/>
              <a:t>Special – BLOB, CLOB</a:t>
            </a:r>
          </a:p>
          <a:p>
            <a:r>
              <a:rPr lang="en-IN" sz="1600" dirty="0"/>
              <a:t>Date – DATE, TIMESTAMP, DATETIME</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2506785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AMDP – ABAP Managed Data Procedure</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257541" y="744909"/>
            <a:ext cx="11619905" cy="3785652"/>
          </a:xfrm>
          <a:prstGeom prst="rect">
            <a:avLst/>
          </a:prstGeom>
          <a:noFill/>
        </p:spPr>
        <p:txBody>
          <a:bodyPr wrap="square" rtlCol="0">
            <a:spAutoFit/>
          </a:bodyPr>
          <a:lstStyle/>
          <a:p>
            <a:r>
              <a:rPr lang="en-US" sz="1600" dirty="0"/>
              <a:t>AMDP is an object created in ABAP system and at runtime it generates the procedure in HANA system hence we achieve code to data paradigm. It is one of the best technique to push down logic to the database. There is no need to login to HANA database anymore using HANA Studio as we can directly write SQL Script logic in ABAP system. Internally it contains SQL Script logic.</a:t>
            </a:r>
          </a:p>
          <a:p>
            <a:pPr marL="285750" indent="-285750">
              <a:buFont typeface="Arial" panose="020B0604020202020204" pitchFamily="34" charset="0"/>
              <a:buChar char="•"/>
            </a:pPr>
            <a:r>
              <a:rPr lang="en-US" sz="1600" dirty="0"/>
              <a:t>An AMDP is a ABAP class which contains SQL Script logic mutated by using an interface </a:t>
            </a:r>
            <a:r>
              <a:rPr lang="en-US" sz="1600" i="1" dirty="0" err="1"/>
              <a:t>if_amdp_marker_hdb</a:t>
            </a:r>
            <a:endParaRPr lang="en-US" sz="1600" i="1" dirty="0"/>
          </a:p>
          <a:p>
            <a:pPr marL="285750" indent="-285750">
              <a:buFont typeface="Arial" panose="020B0604020202020204" pitchFamily="34" charset="0"/>
              <a:buChar char="•"/>
            </a:pPr>
            <a:r>
              <a:rPr lang="en-US" sz="1600" dirty="0"/>
              <a:t>An AMDP is a static method inside of a class</a:t>
            </a:r>
          </a:p>
          <a:p>
            <a:pPr marL="285750" indent="-285750">
              <a:buFont typeface="Arial" panose="020B0604020202020204" pitchFamily="34" charset="0"/>
              <a:buChar char="•"/>
            </a:pPr>
            <a:r>
              <a:rPr lang="en-US" sz="1600" dirty="0"/>
              <a:t>The class can contain both ABAP and AMDP method but we cannot merge </a:t>
            </a:r>
            <a:r>
              <a:rPr lang="en-US" sz="1600" dirty="0" err="1"/>
              <a:t>abap</a:t>
            </a:r>
            <a:r>
              <a:rPr lang="en-US" sz="1600" dirty="0"/>
              <a:t> code</a:t>
            </a:r>
          </a:p>
          <a:p>
            <a:pPr marL="285750" indent="-285750">
              <a:buFont typeface="Arial" panose="020B0604020202020204" pitchFamily="34" charset="0"/>
              <a:buChar char="•"/>
            </a:pPr>
            <a:r>
              <a:rPr lang="en-US" sz="1600" dirty="0"/>
              <a:t>The class gets capability to do syntax check for </a:t>
            </a:r>
            <a:r>
              <a:rPr lang="en-US" sz="1600" dirty="0" err="1"/>
              <a:t>sql</a:t>
            </a:r>
            <a:r>
              <a:rPr lang="en-US" sz="1600" dirty="0"/>
              <a:t> script code</a:t>
            </a:r>
          </a:p>
          <a:p>
            <a:pPr marL="285750" indent="-285750">
              <a:buFont typeface="Arial" panose="020B0604020202020204" pitchFamily="34" charset="0"/>
              <a:buChar char="•"/>
            </a:pPr>
            <a:r>
              <a:rPr lang="en-US" sz="1600" dirty="0"/>
              <a:t>The AMDP method cannot have changing and return parameter</a:t>
            </a:r>
          </a:p>
          <a:p>
            <a:pPr marL="285750" indent="-285750">
              <a:buFont typeface="Arial" panose="020B0604020202020204" pitchFamily="34" charset="0"/>
              <a:buChar char="•"/>
            </a:pPr>
            <a:r>
              <a:rPr lang="en-US" sz="1600" dirty="0"/>
              <a:t>We have passed all values pass by value, if you plan to use tables in AMDP you must define them with </a:t>
            </a:r>
            <a:r>
              <a:rPr lang="en-US" sz="1600" b="1" dirty="0"/>
              <a:t>using clause</a:t>
            </a:r>
            <a:endParaRPr lang="en-US" sz="1600" dirty="0"/>
          </a:p>
          <a:p>
            <a:pPr marL="285750" indent="-285750">
              <a:buFont typeface="Arial" panose="020B0604020202020204" pitchFamily="34" charset="0"/>
              <a:buChar char="•"/>
            </a:pPr>
            <a:r>
              <a:rPr lang="en-US" sz="1600" dirty="0"/>
              <a:t>We cannot use complex data types like deep structures</a:t>
            </a:r>
          </a:p>
          <a:p>
            <a:pPr marL="285750" indent="-285750">
              <a:buFont typeface="Arial" panose="020B0604020202020204" pitchFamily="34" charset="0"/>
              <a:buChar char="•"/>
            </a:pPr>
            <a:r>
              <a:rPr lang="en-US" sz="1600" dirty="0"/>
              <a:t>We have to also use a special syntax for defining AMDP method</a:t>
            </a:r>
          </a:p>
          <a:p>
            <a:pPr marL="285750" indent="-285750">
              <a:buFont typeface="Arial" panose="020B0604020202020204" pitchFamily="34" charset="0"/>
              <a:buChar char="•"/>
            </a:pPr>
            <a:r>
              <a:rPr lang="en-US" sz="1600" dirty="0"/>
              <a:t>An AMDP is managed by ABAP system, hence it is sufficed to use ABAP transport to send to Q and P</a:t>
            </a:r>
          </a:p>
          <a:p>
            <a:pPr marL="285750" indent="-285750">
              <a:buFont typeface="Arial" panose="020B0604020202020204" pitchFamily="34" charset="0"/>
              <a:buChar char="•"/>
            </a:pPr>
            <a:r>
              <a:rPr lang="en-US" sz="1600" b="1" i="1" dirty="0"/>
              <a:t>When we activate AMDP nothing happens, when your call the AMDP that’s when the procedure gets created in HANA</a:t>
            </a:r>
            <a:endParaRPr lang="en-IN" sz="1600" b="1" i="1"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pic>
        <p:nvPicPr>
          <p:cNvPr id="1026" name="Picture 2" descr="Avengers Gif-Series And One Shots ✨ - Peter Parker - Wattpad">
            <a:extLst>
              <a:ext uri="{FF2B5EF4-FFF2-40B4-BE49-F238E27FC236}">
                <a16:creationId xmlns:a16="http://schemas.microsoft.com/office/drawing/2014/main" id="{2EEDFA1F-C6C3-857E-EAEE-93E13E713D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1884" y="4746214"/>
            <a:ext cx="2830166" cy="18299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11FAE6B-693A-69AF-2D10-19133520073C}"/>
              </a:ext>
            </a:extLst>
          </p:cNvPr>
          <p:cNvSpPr txBox="1"/>
          <p:nvPr/>
        </p:nvSpPr>
        <p:spPr>
          <a:xfrm>
            <a:off x="1773932" y="4324997"/>
            <a:ext cx="2592288" cy="461665"/>
          </a:xfrm>
          <a:prstGeom prst="rect">
            <a:avLst/>
          </a:prstGeom>
          <a:noFill/>
        </p:spPr>
        <p:txBody>
          <a:bodyPr wrap="square" rtlCol="0">
            <a:spAutoFit/>
          </a:bodyPr>
          <a:lstStyle/>
          <a:p>
            <a:r>
              <a:rPr lang="en-US" dirty="0"/>
              <a:t>Peter parker</a:t>
            </a:r>
          </a:p>
        </p:txBody>
      </p:sp>
      <p:pic>
        <p:nvPicPr>
          <p:cNvPr id="1028" name="Picture 4" descr="Spiderman Peter Parker GIF - Spiderman Peter Parker Tobey Maguire -  Discover &amp; Share GIFs">
            <a:extLst>
              <a:ext uri="{FF2B5EF4-FFF2-40B4-BE49-F238E27FC236}">
                <a16:creationId xmlns:a16="http://schemas.microsoft.com/office/drawing/2014/main" id="{0BA81A04-64CB-2E0C-2D6E-8B459721CD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2938" y="4746213"/>
            <a:ext cx="2830166" cy="1829947"/>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39FE8EC5-0518-74B3-1EBC-051899FA2F11}"/>
              </a:ext>
            </a:extLst>
          </p:cNvPr>
          <p:cNvSpPr/>
          <p:nvPr/>
        </p:nvSpPr>
        <p:spPr>
          <a:xfrm>
            <a:off x="4172050" y="5042764"/>
            <a:ext cx="3790888" cy="1152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Mutation</a:t>
            </a:r>
          </a:p>
          <a:p>
            <a:pPr algn="ctr"/>
            <a:r>
              <a:rPr lang="en-US" sz="1600" dirty="0"/>
              <a:t>IF_AMDP_MARKER_HDB</a:t>
            </a:r>
          </a:p>
        </p:txBody>
      </p:sp>
      <p:sp>
        <p:nvSpPr>
          <p:cNvPr id="11" name="TextBox 10">
            <a:extLst>
              <a:ext uri="{FF2B5EF4-FFF2-40B4-BE49-F238E27FC236}">
                <a16:creationId xmlns:a16="http://schemas.microsoft.com/office/drawing/2014/main" id="{70BC59F3-9915-B5AE-4C66-7666B7752D6B}"/>
              </a:ext>
            </a:extLst>
          </p:cNvPr>
          <p:cNvSpPr txBox="1"/>
          <p:nvPr/>
        </p:nvSpPr>
        <p:spPr>
          <a:xfrm>
            <a:off x="8542684" y="4345997"/>
            <a:ext cx="2592288" cy="461665"/>
          </a:xfrm>
          <a:prstGeom prst="rect">
            <a:avLst/>
          </a:prstGeom>
          <a:noFill/>
        </p:spPr>
        <p:txBody>
          <a:bodyPr wrap="square" rtlCol="0">
            <a:spAutoFit/>
          </a:bodyPr>
          <a:lstStyle/>
          <a:p>
            <a:r>
              <a:rPr lang="en-US" dirty="0"/>
              <a:t>Spiderman</a:t>
            </a:r>
          </a:p>
        </p:txBody>
      </p:sp>
    </p:spTree>
    <p:extLst>
      <p:ext uri="{BB962C8B-B14F-4D97-AF65-F5344CB8AC3E}">
        <p14:creationId xmlns:p14="http://schemas.microsoft.com/office/powerpoint/2010/main" val="113734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1000"/>
                                        <p:tgtEl>
                                          <p:spTgt spid="1026"/>
                                        </p:tgtEl>
                                      </p:cBhvr>
                                    </p:animEffect>
                                    <p:anim calcmode="lin" valueType="num">
                                      <p:cBhvr>
                                        <p:cTn id="22" dur="1000" fill="hold"/>
                                        <p:tgtEl>
                                          <p:spTgt spid="1026"/>
                                        </p:tgtEl>
                                        <p:attrNameLst>
                                          <p:attrName>ppt_x</p:attrName>
                                        </p:attrNameLst>
                                      </p:cBhvr>
                                      <p:tavLst>
                                        <p:tav tm="0">
                                          <p:val>
                                            <p:strVal val="#ppt_x"/>
                                          </p:val>
                                        </p:tav>
                                        <p:tav tm="100000">
                                          <p:val>
                                            <p:strVal val="#ppt_x"/>
                                          </p:val>
                                        </p:tav>
                                      </p:tavLst>
                                    </p:anim>
                                    <p:anim calcmode="lin" valueType="num">
                                      <p:cBhvr>
                                        <p:cTn id="23" dur="1000" fill="hold"/>
                                        <p:tgtEl>
                                          <p:spTgt spid="102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028"/>
                                        </p:tgtEl>
                                        <p:attrNameLst>
                                          <p:attrName>style.visibility</p:attrName>
                                        </p:attrNameLst>
                                      </p:cBhvr>
                                      <p:to>
                                        <p:strVal val="visible"/>
                                      </p:to>
                                    </p:set>
                                    <p:animEffect transition="in" filter="fade">
                                      <p:cBhvr>
                                        <p:cTn id="39" dur="1000"/>
                                        <p:tgtEl>
                                          <p:spTgt spid="1028"/>
                                        </p:tgtEl>
                                      </p:cBhvr>
                                    </p:animEffect>
                                    <p:anim calcmode="lin" valueType="num">
                                      <p:cBhvr>
                                        <p:cTn id="40" dur="1000" fill="hold"/>
                                        <p:tgtEl>
                                          <p:spTgt spid="1028"/>
                                        </p:tgtEl>
                                        <p:attrNameLst>
                                          <p:attrName>ppt_x</p:attrName>
                                        </p:attrNameLst>
                                      </p:cBhvr>
                                      <p:tavLst>
                                        <p:tav tm="0">
                                          <p:val>
                                            <p:strVal val="#ppt_x"/>
                                          </p:val>
                                        </p:tav>
                                        <p:tav tm="100000">
                                          <p:val>
                                            <p:strVal val="#ppt_x"/>
                                          </p:val>
                                        </p:tav>
                                      </p:tavLst>
                                    </p:anim>
                                    <p:anim calcmode="lin" valueType="num">
                                      <p:cBhvr>
                                        <p:cTn id="41" dur="1000" fill="hold"/>
                                        <p:tgtEl>
                                          <p:spTgt spid="102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Effect transition="in" filter="fade">
                                      <p:cBhvr>
                                        <p:cTn id="51" dur="1000"/>
                                        <p:tgtEl>
                                          <p:spTgt spid="3">
                                            <p:txEl>
                                              <p:pRg st="2" end="2"/>
                                            </p:txEl>
                                          </p:spTgt>
                                        </p:tgtEl>
                                      </p:cBhvr>
                                    </p:animEffect>
                                    <p:anim calcmode="lin" valueType="num">
                                      <p:cBhvr>
                                        <p:cTn id="5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3">
                                            <p:txEl>
                                              <p:pRg st="3" end="3"/>
                                            </p:txEl>
                                          </p:spTgt>
                                        </p:tgtEl>
                                        <p:attrNameLst>
                                          <p:attrName>style.visibility</p:attrName>
                                        </p:attrNameLst>
                                      </p:cBhvr>
                                      <p:to>
                                        <p:strVal val="visible"/>
                                      </p:to>
                                    </p:set>
                                    <p:animEffect transition="in" filter="fade">
                                      <p:cBhvr>
                                        <p:cTn id="58" dur="1000"/>
                                        <p:tgtEl>
                                          <p:spTgt spid="3">
                                            <p:txEl>
                                              <p:pRg st="3" end="3"/>
                                            </p:txEl>
                                          </p:spTgt>
                                        </p:tgtEl>
                                      </p:cBhvr>
                                    </p:animEffect>
                                    <p:anim calcmode="lin" valueType="num">
                                      <p:cBhvr>
                                        <p:cTn id="5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3">
                                            <p:txEl>
                                              <p:pRg st="4" end="4"/>
                                            </p:txEl>
                                          </p:spTgt>
                                        </p:tgtEl>
                                        <p:attrNameLst>
                                          <p:attrName>style.visibility</p:attrName>
                                        </p:attrNameLst>
                                      </p:cBhvr>
                                      <p:to>
                                        <p:strVal val="visible"/>
                                      </p:to>
                                    </p:set>
                                    <p:animEffect transition="in" filter="fade">
                                      <p:cBhvr>
                                        <p:cTn id="65" dur="1000"/>
                                        <p:tgtEl>
                                          <p:spTgt spid="3">
                                            <p:txEl>
                                              <p:pRg st="4" end="4"/>
                                            </p:txEl>
                                          </p:spTgt>
                                        </p:tgtEl>
                                      </p:cBhvr>
                                    </p:animEffect>
                                    <p:anim calcmode="lin" valueType="num">
                                      <p:cBhvr>
                                        <p:cTn id="6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6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3">
                                            <p:txEl>
                                              <p:pRg st="5" end="5"/>
                                            </p:txEl>
                                          </p:spTgt>
                                        </p:tgtEl>
                                        <p:attrNameLst>
                                          <p:attrName>style.visibility</p:attrName>
                                        </p:attrNameLst>
                                      </p:cBhvr>
                                      <p:to>
                                        <p:strVal val="visible"/>
                                      </p:to>
                                    </p:set>
                                    <p:animEffect transition="in" filter="fade">
                                      <p:cBhvr>
                                        <p:cTn id="72" dur="1000"/>
                                        <p:tgtEl>
                                          <p:spTgt spid="3">
                                            <p:txEl>
                                              <p:pRg st="5" end="5"/>
                                            </p:txEl>
                                          </p:spTgt>
                                        </p:tgtEl>
                                      </p:cBhvr>
                                    </p:animEffect>
                                    <p:anim calcmode="lin" valueType="num">
                                      <p:cBhvr>
                                        <p:cTn id="7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7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3">
                                            <p:txEl>
                                              <p:pRg st="6" end="6"/>
                                            </p:txEl>
                                          </p:spTgt>
                                        </p:tgtEl>
                                        <p:attrNameLst>
                                          <p:attrName>style.visibility</p:attrName>
                                        </p:attrNameLst>
                                      </p:cBhvr>
                                      <p:to>
                                        <p:strVal val="visible"/>
                                      </p:to>
                                    </p:set>
                                    <p:animEffect transition="in" filter="fade">
                                      <p:cBhvr>
                                        <p:cTn id="79" dur="1000"/>
                                        <p:tgtEl>
                                          <p:spTgt spid="3">
                                            <p:txEl>
                                              <p:pRg st="6" end="6"/>
                                            </p:txEl>
                                          </p:spTgt>
                                        </p:tgtEl>
                                      </p:cBhvr>
                                    </p:animEffect>
                                    <p:anim calcmode="lin" valueType="num">
                                      <p:cBhvr>
                                        <p:cTn id="8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8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3">
                                            <p:txEl>
                                              <p:pRg st="7" end="7"/>
                                            </p:txEl>
                                          </p:spTgt>
                                        </p:tgtEl>
                                        <p:attrNameLst>
                                          <p:attrName>style.visibility</p:attrName>
                                        </p:attrNameLst>
                                      </p:cBhvr>
                                      <p:to>
                                        <p:strVal val="visible"/>
                                      </p:to>
                                    </p:set>
                                    <p:animEffect transition="in" filter="fade">
                                      <p:cBhvr>
                                        <p:cTn id="86" dur="1000"/>
                                        <p:tgtEl>
                                          <p:spTgt spid="3">
                                            <p:txEl>
                                              <p:pRg st="7" end="7"/>
                                            </p:txEl>
                                          </p:spTgt>
                                        </p:tgtEl>
                                      </p:cBhvr>
                                    </p:animEffect>
                                    <p:anim calcmode="lin" valueType="num">
                                      <p:cBhvr>
                                        <p:cTn id="8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8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3">
                                            <p:txEl>
                                              <p:pRg st="8" end="8"/>
                                            </p:txEl>
                                          </p:spTgt>
                                        </p:tgtEl>
                                        <p:attrNameLst>
                                          <p:attrName>style.visibility</p:attrName>
                                        </p:attrNameLst>
                                      </p:cBhvr>
                                      <p:to>
                                        <p:strVal val="visible"/>
                                      </p:to>
                                    </p:set>
                                    <p:animEffect transition="in" filter="fade">
                                      <p:cBhvr>
                                        <p:cTn id="93" dur="1000"/>
                                        <p:tgtEl>
                                          <p:spTgt spid="3">
                                            <p:txEl>
                                              <p:pRg st="8" end="8"/>
                                            </p:txEl>
                                          </p:spTgt>
                                        </p:tgtEl>
                                      </p:cBhvr>
                                    </p:animEffect>
                                    <p:anim calcmode="lin" valueType="num">
                                      <p:cBhvr>
                                        <p:cTn id="9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9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
                                            <p:txEl>
                                              <p:pRg st="9" end="9"/>
                                            </p:txEl>
                                          </p:spTgt>
                                        </p:tgtEl>
                                        <p:attrNameLst>
                                          <p:attrName>style.visibility</p:attrName>
                                        </p:attrNameLst>
                                      </p:cBhvr>
                                      <p:to>
                                        <p:strVal val="visible"/>
                                      </p:to>
                                    </p:set>
                                    <p:animEffect transition="in" filter="fade">
                                      <p:cBhvr>
                                        <p:cTn id="100" dur="1000"/>
                                        <p:tgtEl>
                                          <p:spTgt spid="3">
                                            <p:txEl>
                                              <p:pRg st="9" end="9"/>
                                            </p:txEl>
                                          </p:spTgt>
                                        </p:tgtEl>
                                      </p:cBhvr>
                                    </p:animEffect>
                                    <p:anim calcmode="lin" valueType="num">
                                      <p:cBhvr>
                                        <p:cTn id="10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10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3">
                                            <p:txEl>
                                              <p:pRg st="10" end="10"/>
                                            </p:txEl>
                                          </p:spTgt>
                                        </p:tgtEl>
                                        <p:attrNameLst>
                                          <p:attrName>style.visibility</p:attrName>
                                        </p:attrNameLst>
                                      </p:cBhvr>
                                      <p:to>
                                        <p:strVal val="visible"/>
                                      </p:to>
                                    </p:set>
                                    <p:animEffect transition="in" filter="fade">
                                      <p:cBhvr>
                                        <p:cTn id="107" dur="1000"/>
                                        <p:tgtEl>
                                          <p:spTgt spid="3">
                                            <p:txEl>
                                              <p:pRg st="10" end="10"/>
                                            </p:txEl>
                                          </p:spTgt>
                                        </p:tgtEl>
                                      </p:cBhvr>
                                    </p:animEffect>
                                    <p:anim calcmode="lin" valueType="num">
                                      <p:cBhvr>
                                        <p:cTn id="10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10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OIA Scenario – Based on EPM Model</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9354433" cy="2308324"/>
          </a:xfrm>
          <a:prstGeom prst="rect">
            <a:avLst/>
          </a:prstGeom>
          <a:noFill/>
        </p:spPr>
        <p:txBody>
          <a:bodyPr wrap="square" rtlCol="0">
            <a:spAutoFit/>
          </a:bodyPr>
          <a:lstStyle/>
          <a:p>
            <a:r>
              <a:rPr lang="en-US" sz="1800" b="1" dirty="0"/>
              <a:t>Open Item Analysis Scenario</a:t>
            </a:r>
          </a:p>
          <a:p>
            <a:r>
              <a:rPr lang="en-US" sz="1800" dirty="0"/>
              <a:t>Mr. </a:t>
            </a:r>
            <a:r>
              <a:rPr lang="en-US" sz="1800" dirty="0" err="1"/>
              <a:t>Jems</a:t>
            </a:r>
            <a:r>
              <a:rPr lang="en-US" sz="1800" dirty="0"/>
              <a:t> is 65-year-old men, working in </a:t>
            </a:r>
            <a:r>
              <a:rPr lang="en-US" sz="1800" dirty="0" err="1"/>
              <a:t>ITeIO</a:t>
            </a:r>
            <a:r>
              <a:rPr lang="en-US" sz="1800" dirty="0"/>
              <a:t> company since last 25 years as an </a:t>
            </a:r>
            <a:r>
              <a:rPr lang="en-US" sz="1800" b="1" dirty="0"/>
              <a:t>account receivable accountant.</a:t>
            </a:r>
            <a:r>
              <a:rPr lang="en-US" sz="1800" dirty="0"/>
              <a:t> He drives Audi A8 and lives in downtown in his own house near the lake. He loves reading books and do gardening. </a:t>
            </a:r>
          </a:p>
          <a:p>
            <a:endParaRPr lang="en-IN" sz="1800" b="1" dirty="0"/>
          </a:p>
          <a:p>
            <a:endParaRPr lang="en-IN" sz="1800" b="1" dirty="0"/>
          </a:p>
          <a:p>
            <a:r>
              <a:rPr lang="en-IN" sz="1800" b="1" dirty="0"/>
              <a:t>Who is an Account Receivable Accountant?</a:t>
            </a:r>
          </a:p>
          <a:p>
            <a:endParaRPr lang="en-US" sz="18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pic>
        <p:nvPicPr>
          <p:cNvPr id="1026" name="Picture 2" descr="6,504 Old Man Face Illustrations &amp; Clip Art - iStock | Very ...">
            <a:extLst>
              <a:ext uri="{FF2B5EF4-FFF2-40B4-BE49-F238E27FC236}">
                <a16:creationId xmlns:a16="http://schemas.microsoft.com/office/drawing/2014/main" id="{8A7AFEC2-9110-2C73-0EF8-F312D05D396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05544" y="692697"/>
            <a:ext cx="2266579" cy="20882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D6789B0-1D6B-26C1-608A-AE6FDF3F8485}"/>
              </a:ext>
            </a:extLst>
          </p:cNvPr>
          <p:cNvSpPr txBox="1"/>
          <p:nvPr/>
        </p:nvSpPr>
        <p:spPr>
          <a:xfrm>
            <a:off x="297244" y="3116689"/>
            <a:ext cx="11594335" cy="1477328"/>
          </a:xfrm>
          <a:prstGeom prst="rect">
            <a:avLst/>
          </a:prstGeom>
          <a:noFill/>
        </p:spPr>
        <p:txBody>
          <a:bodyPr wrap="square" rtlCol="0">
            <a:spAutoFit/>
          </a:bodyPr>
          <a:lstStyle/>
          <a:p>
            <a:r>
              <a:rPr lang="en-US" sz="1800" dirty="0"/>
              <a:t>Cash has a very important role for the success of the business. It is in the best interest of a company to collect the pending dues from their customers on time. By putting this cash back into the system company can execute their expansion plans and perform better for profitability in the future. An accountant’s job is to look into the system and find out all the unpaid invoices. He typically comes into the office and look for invoices are pending since long time and exceeds a particular threshold. Classify these invoices and perform dunning (contact customers).</a:t>
            </a:r>
          </a:p>
        </p:txBody>
      </p:sp>
    </p:spTree>
    <p:extLst>
      <p:ext uri="{BB962C8B-B14F-4D97-AF65-F5344CB8AC3E}">
        <p14:creationId xmlns:p14="http://schemas.microsoft.com/office/powerpoint/2010/main" val="229617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1000"/>
                                        <p:tgtEl>
                                          <p:spTgt spid="9">
                                            <p:txEl>
                                              <p:pRg st="0" end="0"/>
                                            </p:txEl>
                                          </p:spTgt>
                                        </p:tgtEl>
                                      </p:cBhvr>
                                    </p:animEffect>
                                    <p:anim calcmode="lin" valueType="num">
                                      <p:cBhvr>
                                        <p:cTn id="2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Takt Plan</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4524315"/>
          </a:xfrm>
          <a:prstGeom prst="rect">
            <a:avLst/>
          </a:prstGeom>
          <a:noFill/>
        </p:spPr>
        <p:txBody>
          <a:bodyPr wrap="square" rtlCol="0">
            <a:spAutoFit/>
          </a:bodyPr>
          <a:lstStyle/>
          <a:p>
            <a:pPr marL="342900" indent="-342900">
              <a:buAutoNum type="arabicPeriod"/>
            </a:pPr>
            <a:r>
              <a:rPr lang="en-US" sz="1600" dirty="0"/>
              <a:t>Store the threshold levels inside a customizing table for the user – ZDP_CUST</a:t>
            </a:r>
          </a:p>
          <a:p>
            <a:pPr marL="342900" indent="-342900">
              <a:buAutoNum type="arabicPeriod"/>
            </a:pPr>
            <a:endParaRPr lang="en-US" sz="1600" dirty="0"/>
          </a:p>
          <a:p>
            <a:pPr marL="342900" indent="-342900">
              <a:buAutoNum type="arabicPeriod"/>
            </a:pPr>
            <a:r>
              <a:rPr lang="en-US" sz="1600" dirty="0"/>
              <a:t>How long the invoices are due on average days basis</a:t>
            </a:r>
          </a:p>
          <a:p>
            <a:pPr marL="952393" lvl="1" indent="-342900">
              <a:buAutoNum type="arabicPeriod"/>
            </a:pPr>
            <a:r>
              <a:rPr lang="en-US" sz="1600" dirty="0"/>
              <a:t>Invoices which are unpaid by the customers – SNWD_SO_INV_HEAD where </a:t>
            </a:r>
            <a:r>
              <a:rPr lang="en-US" sz="1600" dirty="0" err="1"/>
              <a:t>Payment_status</a:t>
            </a:r>
            <a:r>
              <a:rPr lang="en-US" sz="1600" dirty="0"/>
              <a:t> = ‘’</a:t>
            </a:r>
          </a:p>
          <a:p>
            <a:pPr marL="952393" lvl="1" indent="-342900">
              <a:buAutoNum type="arabicPeriod"/>
            </a:pPr>
            <a:r>
              <a:rPr lang="en-US" sz="1600" dirty="0"/>
              <a:t>Calculate the average no. of days since when every invoice is pending for each customer (Today – When was changed)</a:t>
            </a:r>
          </a:p>
          <a:p>
            <a:pPr marL="952393" lvl="1" indent="-342900">
              <a:buAutoNum type="arabicPeriod"/>
            </a:pPr>
            <a:r>
              <a:rPr lang="en-US" sz="1600" dirty="0"/>
              <a:t>We will calculate average = Total (How many days all invoices are due) / Count (Count of invoices)</a:t>
            </a:r>
          </a:p>
          <a:p>
            <a:pPr lvl="2"/>
            <a:r>
              <a:rPr lang="en-US" sz="1600" dirty="0"/>
              <a:t>e.g. total 4 invoices due as 10,20,30,5 = 10+20+30+5 / 4</a:t>
            </a:r>
          </a:p>
          <a:p>
            <a:pPr marL="952393" lvl="1" indent="-342900">
              <a:buAutoNum type="arabicPeriod" startAt="4"/>
            </a:pPr>
            <a:r>
              <a:rPr lang="en-US" sz="1600" dirty="0"/>
              <a:t>Join this with the customer master SNWD_BPA</a:t>
            </a:r>
          </a:p>
          <a:p>
            <a:pPr marL="952393" lvl="1" indent="-342900">
              <a:buAutoNum type="arabicPeriod" startAt="4"/>
            </a:pPr>
            <a:endParaRPr lang="en-US" sz="1600" dirty="0"/>
          </a:p>
          <a:p>
            <a:r>
              <a:rPr lang="en-US" sz="1600" dirty="0"/>
              <a:t>3. Calculate the total due amount in </a:t>
            </a:r>
            <a:r>
              <a:rPr lang="en-US" sz="1600" b="1" dirty="0"/>
              <a:t>common currency</a:t>
            </a:r>
          </a:p>
          <a:p>
            <a:r>
              <a:rPr lang="en-US" sz="1600" b="1" dirty="0"/>
              <a:t>           </a:t>
            </a:r>
            <a:r>
              <a:rPr lang="en-US" sz="1600" dirty="0"/>
              <a:t>1. Find the open invoices which are due SNWD_SO_INV_HEAD , </a:t>
            </a:r>
            <a:r>
              <a:rPr lang="en-US" sz="1600" dirty="0" err="1"/>
              <a:t>Payment_Status</a:t>
            </a:r>
            <a:r>
              <a:rPr lang="en-US" sz="1600" dirty="0"/>
              <a:t> = ‘’</a:t>
            </a:r>
          </a:p>
          <a:p>
            <a:r>
              <a:rPr lang="en-US" sz="1600" dirty="0"/>
              <a:t>           2. get the items for each due invoice and its amount with currency code – SNWD_SO_INV_ITEM, CONVER_TO_CURRENCY</a:t>
            </a:r>
          </a:p>
          <a:p>
            <a:r>
              <a:rPr lang="en-US" sz="1600" dirty="0"/>
              <a:t>           3. Convert the amount to a common currency which we can read from the Customizing table</a:t>
            </a:r>
          </a:p>
          <a:p>
            <a:r>
              <a:rPr lang="en-IN" sz="1600" dirty="0"/>
              <a:t>           4. Total due amount and join with Customer Data</a:t>
            </a:r>
          </a:p>
          <a:p>
            <a:endParaRPr lang="en-IN" sz="1600" dirty="0"/>
          </a:p>
          <a:p>
            <a:r>
              <a:rPr lang="en-IN" sz="1600" dirty="0"/>
              <a:t>4. Compare the open days and open amount with the threshold, if yes, we will tag the customer.</a:t>
            </a:r>
          </a:p>
          <a:p>
            <a:endParaRPr lang="en-IN" sz="16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9BE4228D-16A8-05BD-EED0-BBE8EA03DEB7}"/>
                  </a:ext>
                </a:extLst>
              </p14:cNvPr>
              <p14:cNvContentPartPr/>
              <p14:nvPr/>
            </p14:nvContentPartPr>
            <p14:xfrm>
              <a:off x="1166473" y="335990"/>
              <a:ext cx="360" cy="360"/>
            </p14:xfrm>
          </p:contentPart>
        </mc:Choice>
        <mc:Fallback xmlns="">
          <p:pic>
            <p:nvPicPr>
              <p:cNvPr id="9" name="Ink 8">
                <a:extLst>
                  <a:ext uri="{FF2B5EF4-FFF2-40B4-BE49-F238E27FC236}">
                    <a16:creationId xmlns:a16="http://schemas.microsoft.com/office/drawing/2014/main" id="{9BE4228D-16A8-05BD-EED0-BBE8EA03DEB7}"/>
                  </a:ext>
                </a:extLst>
              </p:cNvPr>
              <p:cNvPicPr/>
              <p:nvPr/>
            </p:nvPicPr>
            <p:blipFill>
              <a:blip r:embed="rId7"/>
              <a:stretch>
                <a:fillRect/>
              </a:stretch>
            </p:blipFill>
            <p:spPr>
              <a:xfrm>
                <a:off x="1157473" y="326990"/>
                <a:ext cx="18000" cy="18000"/>
              </a:xfrm>
              <a:prstGeom prst="rect">
                <a:avLst/>
              </a:prstGeom>
            </p:spPr>
          </p:pic>
        </mc:Fallback>
      </mc:AlternateContent>
      <p:sp>
        <p:nvSpPr>
          <p:cNvPr id="10" name="Right Brace 9">
            <a:extLst>
              <a:ext uri="{FF2B5EF4-FFF2-40B4-BE49-F238E27FC236}">
                <a16:creationId xmlns:a16="http://schemas.microsoft.com/office/drawing/2014/main" id="{F2C1FCF0-E320-BE1D-77DA-F2816C5EE940}"/>
              </a:ext>
            </a:extLst>
          </p:cNvPr>
          <p:cNvSpPr/>
          <p:nvPr/>
        </p:nvSpPr>
        <p:spPr>
          <a:xfrm>
            <a:off x="10054852" y="871680"/>
            <a:ext cx="1512168" cy="21972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CE7E56F-A15D-B3AE-BCF6-F87F32B27CF1}"/>
              </a:ext>
            </a:extLst>
          </p:cNvPr>
          <p:cNvSpPr txBox="1"/>
          <p:nvPr/>
        </p:nvSpPr>
        <p:spPr>
          <a:xfrm>
            <a:off x="11189881" y="1969152"/>
            <a:ext cx="813007" cy="369332"/>
          </a:xfrm>
          <a:prstGeom prst="rect">
            <a:avLst/>
          </a:prstGeom>
          <a:noFill/>
        </p:spPr>
        <p:txBody>
          <a:bodyPr wrap="square" rtlCol="0">
            <a:spAutoFit/>
          </a:bodyPr>
          <a:lstStyle/>
          <a:p>
            <a:r>
              <a:rPr lang="en-US" sz="1800" b="1" dirty="0"/>
              <a:t>Takt1</a:t>
            </a:r>
          </a:p>
        </p:txBody>
      </p:sp>
      <p:sp>
        <p:nvSpPr>
          <p:cNvPr id="12" name="TextBox 11">
            <a:extLst>
              <a:ext uri="{FF2B5EF4-FFF2-40B4-BE49-F238E27FC236}">
                <a16:creationId xmlns:a16="http://schemas.microsoft.com/office/drawing/2014/main" id="{D011ED6B-5D61-8E72-4AC7-EB917306197D}"/>
              </a:ext>
            </a:extLst>
          </p:cNvPr>
          <p:cNvSpPr txBox="1"/>
          <p:nvPr/>
        </p:nvSpPr>
        <p:spPr>
          <a:xfrm>
            <a:off x="11441942" y="3429000"/>
            <a:ext cx="813007" cy="369332"/>
          </a:xfrm>
          <a:prstGeom prst="rect">
            <a:avLst/>
          </a:prstGeom>
          <a:noFill/>
        </p:spPr>
        <p:txBody>
          <a:bodyPr wrap="square" rtlCol="0">
            <a:spAutoFit/>
          </a:bodyPr>
          <a:lstStyle/>
          <a:p>
            <a:r>
              <a:rPr lang="en-US" sz="1800" b="1" dirty="0"/>
              <a:t>Takt2</a:t>
            </a:r>
          </a:p>
        </p:txBody>
      </p:sp>
      <p:sp>
        <p:nvSpPr>
          <p:cNvPr id="13" name="Right Brace 12">
            <a:extLst>
              <a:ext uri="{FF2B5EF4-FFF2-40B4-BE49-F238E27FC236}">
                <a16:creationId xmlns:a16="http://schemas.microsoft.com/office/drawing/2014/main" id="{629D82FD-FDDC-B2BB-40AE-769C845749E7}"/>
              </a:ext>
            </a:extLst>
          </p:cNvPr>
          <p:cNvSpPr/>
          <p:nvPr/>
        </p:nvSpPr>
        <p:spPr>
          <a:xfrm>
            <a:off x="10990956" y="3237025"/>
            <a:ext cx="504056" cy="17041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18484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More Questions</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5355312"/>
          </a:xfrm>
          <a:prstGeom prst="rect">
            <a:avLst/>
          </a:prstGeom>
          <a:noFill/>
        </p:spPr>
        <p:txBody>
          <a:bodyPr wrap="square" rtlCol="0">
            <a:spAutoFit/>
          </a:bodyPr>
          <a:lstStyle/>
          <a:p>
            <a:pPr marL="285750" indent="-285750">
              <a:buFont typeface="Arial" panose="020B0604020202020204" pitchFamily="34" charset="0"/>
              <a:buChar char="•"/>
            </a:pPr>
            <a:r>
              <a:rPr lang="en-US" sz="1800" dirty="0"/>
              <a:t>How to debug an AMDP</a:t>
            </a:r>
          </a:p>
          <a:p>
            <a:r>
              <a:rPr lang="en-US" sz="1800" dirty="0">
                <a:hlinkClick r:id="rId2"/>
              </a:rPr>
              <a:t>https://www.youtube.com/watch?v=fpXoTqHLeSo</a:t>
            </a:r>
            <a:endParaRPr lang="en-US" sz="1800" dirty="0"/>
          </a:p>
          <a:p>
            <a:endParaRPr lang="en-US" sz="1800" dirty="0"/>
          </a:p>
          <a:p>
            <a:pPr marL="285750" indent="-285750">
              <a:buFont typeface="Arial" panose="020B0604020202020204" pitchFamily="34" charset="0"/>
              <a:buChar char="•"/>
            </a:pPr>
            <a:r>
              <a:rPr lang="en-US" sz="1800" dirty="0"/>
              <a:t>How to call one AMDP inside another AMDP</a:t>
            </a:r>
          </a:p>
          <a:p>
            <a:r>
              <a:rPr lang="en-US" sz="1800" dirty="0">
                <a:hlinkClick r:id="rId3"/>
              </a:rPr>
              <a:t>https://youtu.be/r2LsDROiJ90</a:t>
            </a:r>
            <a:endParaRPr lang="en-US" sz="1800" dirty="0"/>
          </a:p>
          <a:p>
            <a:endParaRPr lang="en-US" sz="1800" dirty="0"/>
          </a:p>
          <a:p>
            <a:pPr marL="285750" indent="-285750">
              <a:buFont typeface="Arial" panose="020B0604020202020204" pitchFamily="34" charset="0"/>
              <a:buChar char="•"/>
            </a:pPr>
            <a:r>
              <a:rPr lang="en-US" sz="1800" dirty="0"/>
              <a:t>Can you show one more real time scenario in AMDP like FOR ALL ENTRIES in ABAP</a:t>
            </a:r>
          </a:p>
          <a:p>
            <a:r>
              <a:rPr lang="en-US" sz="1800" dirty="0">
                <a:hlinkClick r:id="rId4"/>
              </a:rPr>
              <a:t>https://youtu.be/Tm1RFOt0KMY</a:t>
            </a:r>
            <a:endParaRPr lang="en-US" sz="1800" dirty="0"/>
          </a:p>
          <a:p>
            <a:r>
              <a:rPr lang="en-US" sz="1800" dirty="0">
                <a:hlinkClick r:id="rId5"/>
              </a:rPr>
              <a:t>https://youtu.be/dIMPMNlT7jQ</a:t>
            </a:r>
            <a:endParaRPr lang="en-US" sz="1800" dirty="0"/>
          </a:p>
          <a:p>
            <a:endParaRPr lang="en-US" sz="1800" dirty="0"/>
          </a:p>
          <a:p>
            <a:pPr marL="285750" indent="-285750">
              <a:buFont typeface="Arial" panose="020B0604020202020204" pitchFamily="34" charset="0"/>
              <a:buChar char="•"/>
            </a:pPr>
            <a:r>
              <a:rPr lang="en-US" sz="1800" dirty="0"/>
              <a:t>How to do performance analysis on AMDP</a:t>
            </a:r>
          </a:p>
          <a:p>
            <a:r>
              <a:rPr lang="en-US" sz="1800" dirty="0">
                <a:hlinkClick r:id="rId6"/>
              </a:rPr>
              <a:t>https://youtu.be/KLgTI1J5d3E</a:t>
            </a:r>
            <a:endParaRPr lang="en-US" sz="1800" dirty="0"/>
          </a:p>
          <a:p>
            <a:endParaRPr lang="en-US" sz="1800" dirty="0"/>
          </a:p>
          <a:p>
            <a:pPr marL="285750" indent="-285750">
              <a:buFont typeface="Arial" panose="020B0604020202020204" pitchFamily="34" charset="0"/>
              <a:buChar char="•"/>
            </a:pPr>
            <a:r>
              <a:rPr lang="en-US" sz="1800" dirty="0"/>
              <a:t>Can we add AMDP method and also normal ABAP method in same class</a:t>
            </a:r>
          </a:p>
          <a:p>
            <a:r>
              <a:rPr lang="en-US" sz="1800" dirty="0">
                <a:hlinkClick r:id="rId7"/>
              </a:rPr>
              <a:t>https://youtu.be/1JkX-XuSeVE</a:t>
            </a:r>
            <a:endParaRPr lang="en-US" sz="1800" dirty="0"/>
          </a:p>
          <a:p>
            <a:endParaRPr lang="en-US" sz="1800" dirty="0"/>
          </a:p>
          <a:p>
            <a:pPr marL="285750" indent="-285750">
              <a:buFont typeface="Arial" panose="020B0604020202020204" pitchFamily="34" charset="0"/>
              <a:buChar char="•"/>
            </a:pPr>
            <a:r>
              <a:rPr lang="en-US" sz="1800" dirty="0"/>
              <a:t>How to implement selection-options with AMDP</a:t>
            </a:r>
          </a:p>
          <a:p>
            <a:r>
              <a:rPr lang="en-IN" sz="1800" dirty="0">
                <a:hlinkClick r:id="rId8"/>
              </a:rPr>
              <a:t>https://youtu.be/hbtnWi032Z8</a:t>
            </a:r>
            <a:endParaRPr lang="en-US" sz="1800" dirty="0"/>
          </a:p>
          <a:p>
            <a:endParaRPr lang="en-IN" sz="18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9"/>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11"/>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11"/>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3842884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Optimization for SQL Script in AMDP</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224383" y="961959"/>
            <a:ext cx="11619905" cy="4801314"/>
          </a:xfrm>
          <a:prstGeom prst="rect">
            <a:avLst/>
          </a:prstGeom>
          <a:noFill/>
        </p:spPr>
        <p:txBody>
          <a:bodyPr wrap="square" rtlCol="0">
            <a:spAutoFit/>
          </a:bodyPr>
          <a:lstStyle/>
          <a:p>
            <a:r>
              <a:rPr lang="en-US" sz="1800" dirty="0"/>
              <a:t>--Q1</a:t>
            </a:r>
          </a:p>
          <a:p>
            <a:r>
              <a:rPr lang="en-US" sz="1800" dirty="0" err="1"/>
              <a:t>lt_products</a:t>
            </a:r>
            <a:r>
              <a:rPr lang="en-US" sz="1800" dirty="0"/>
              <a:t> = select </a:t>
            </a:r>
            <a:r>
              <a:rPr lang="en-US" sz="1800" dirty="0" err="1"/>
              <a:t>prod_id</a:t>
            </a:r>
            <a:r>
              <a:rPr lang="en-US" sz="1800" dirty="0"/>
              <a:t> from products WHERE type = ‘</a:t>
            </a:r>
            <a:r>
              <a:rPr lang="en-US" sz="1800" dirty="0" err="1"/>
              <a:t>WebCAM</a:t>
            </a:r>
            <a:r>
              <a:rPr lang="en-US" sz="1800" dirty="0"/>
              <a:t>’;</a:t>
            </a:r>
          </a:p>
          <a:p>
            <a:r>
              <a:rPr lang="en-US" sz="1800" dirty="0"/>
              <a:t>--Q2</a:t>
            </a:r>
          </a:p>
          <a:p>
            <a:r>
              <a:rPr lang="en-US" sz="1800" dirty="0" err="1"/>
              <a:t>lt_so</a:t>
            </a:r>
            <a:r>
              <a:rPr lang="en-US" sz="1800" dirty="0"/>
              <a:t> = select * from sales WHERE </a:t>
            </a:r>
            <a:r>
              <a:rPr lang="en-US" sz="1800" dirty="0" err="1"/>
              <a:t>pid</a:t>
            </a:r>
            <a:r>
              <a:rPr lang="en-US" sz="1800" dirty="0"/>
              <a:t> in ( select </a:t>
            </a:r>
            <a:r>
              <a:rPr lang="en-US" sz="1800" dirty="0" err="1"/>
              <a:t>prod_id</a:t>
            </a:r>
            <a:r>
              <a:rPr lang="en-US" sz="1800" dirty="0"/>
              <a:t> from </a:t>
            </a:r>
            <a:r>
              <a:rPr lang="en-US" sz="1800" dirty="0" err="1"/>
              <a:t>lt_products</a:t>
            </a:r>
            <a:r>
              <a:rPr lang="en-US" sz="1800" dirty="0"/>
              <a:t> );</a:t>
            </a:r>
          </a:p>
          <a:p>
            <a:r>
              <a:rPr lang="en-US" sz="1800" dirty="0"/>
              <a:t>--Q3</a:t>
            </a:r>
          </a:p>
          <a:p>
            <a:r>
              <a:rPr lang="en-US" sz="1800" dirty="0" err="1"/>
              <a:t>lt_po</a:t>
            </a:r>
            <a:r>
              <a:rPr lang="en-US" sz="1800" dirty="0"/>
              <a:t> = select * from </a:t>
            </a:r>
            <a:r>
              <a:rPr lang="en-US" sz="1800" dirty="0" err="1"/>
              <a:t>pruc</a:t>
            </a:r>
            <a:r>
              <a:rPr lang="en-US" sz="1800" dirty="0"/>
              <a:t> WHERE </a:t>
            </a:r>
            <a:r>
              <a:rPr lang="en-US" sz="1800" dirty="0" err="1"/>
              <a:t>pid</a:t>
            </a:r>
            <a:r>
              <a:rPr lang="en-US" sz="1800" dirty="0"/>
              <a:t> in ( select </a:t>
            </a:r>
            <a:r>
              <a:rPr lang="en-US" sz="1800" dirty="0" err="1"/>
              <a:t>prod_id</a:t>
            </a:r>
            <a:r>
              <a:rPr lang="en-US" sz="1800" dirty="0"/>
              <a:t> from </a:t>
            </a:r>
            <a:r>
              <a:rPr lang="en-US" sz="1800" dirty="0" err="1"/>
              <a:t>lt_products</a:t>
            </a:r>
            <a:r>
              <a:rPr lang="en-US" sz="1800" dirty="0"/>
              <a:t> );</a:t>
            </a:r>
          </a:p>
          <a:p>
            <a:r>
              <a:rPr lang="en-US" sz="1800" dirty="0"/>
              <a:t>--Q4</a:t>
            </a:r>
          </a:p>
          <a:p>
            <a:r>
              <a:rPr lang="en-US" sz="1800" dirty="0" err="1"/>
              <a:t>lt_so</a:t>
            </a:r>
            <a:r>
              <a:rPr lang="en-US" sz="1800" dirty="0"/>
              <a:t> = select sum(amount), </a:t>
            </a:r>
            <a:r>
              <a:rPr lang="en-US" sz="1800" dirty="0" err="1"/>
              <a:t>comp_code</a:t>
            </a:r>
            <a:r>
              <a:rPr lang="en-US" sz="1800" dirty="0"/>
              <a:t> from </a:t>
            </a:r>
            <a:r>
              <a:rPr lang="en-US" sz="1800" dirty="0" err="1"/>
              <a:t>lt_so</a:t>
            </a:r>
            <a:r>
              <a:rPr lang="en-US" sz="1800" dirty="0"/>
              <a:t>;</a:t>
            </a:r>
          </a:p>
          <a:p>
            <a:endParaRPr lang="en-IN" sz="1800" dirty="0"/>
          </a:p>
          <a:p>
            <a:r>
              <a:rPr lang="en-IN" sz="1800" dirty="0"/>
              <a:t>When will </a:t>
            </a:r>
            <a:r>
              <a:rPr lang="en-IN" sz="1800" dirty="0" err="1"/>
              <a:t>hana</a:t>
            </a:r>
            <a:r>
              <a:rPr lang="en-IN" sz="1800" dirty="0"/>
              <a:t> come out of parallel mode</a:t>
            </a:r>
          </a:p>
          <a:p>
            <a:pPr marL="342900" indent="-342900">
              <a:buAutoNum type="arabicPeriod"/>
            </a:pPr>
            <a:r>
              <a:rPr lang="en-IN" sz="1800" dirty="0"/>
              <a:t>Whenever a DDL/DML statement is executed</a:t>
            </a:r>
          </a:p>
          <a:p>
            <a:pPr marL="342900" indent="-342900">
              <a:buAutoNum type="arabicPeriod"/>
            </a:pPr>
            <a:r>
              <a:rPr lang="en-IN" sz="1800" dirty="0"/>
              <a:t>Whenever the result is not assigned to implicit table</a:t>
            </a:r>
          </a:p>
          <a:p>
            <a:pPr marL="342900" indent="-342900">
              <a:buAutoNum type="arabicPeriod"/>
            </a:pPr>
            <a:r>
              <a:rPr lang="en-IN" sz="1800" dirty="0"/>
              <a:t>Any declare statement is detected</a:t>
            </a:r>
          </a:p>
          <a:p>
            <a:pPr marL="342900" indent="-342900">
              <a:buAutoNum type="arabicPeriod"/>
            </a:pPr>
            <a:r>
              <a:rPr lang="en-IN" sz="1800" dirty="0"/>
              <a:t>Any imperative logic like loop, if etc.</a:t>
            </a:r>
          </a:p>
          <a:p>
            <a:r>
              <a:rPr lang="en-IN" sz="1800" dirty="0"/>
              <a:t>Rules:</a:t>
            </a:r>
          </a:p>
          <a:p>
            <a:pPr marL="342900" indent="-342900">
              <a:buAutoNum type="arabicPeriod"/>
            </a:pPr>
            <a:r>
              <a:rPr lang="en-IN" sz="1800" dirty="0"/>
              <a:t>Write all DML/DDL/Processing logic at the end of all code.</a:t>
            </a:r>
          </a:p>
          <a:p>
            <a:pPr marL="342900" indent="-342900">
              <a:buAutoNum type="arabicPeriod"/>
            </a:pPr>
            <a:r>
              <a:rPr lang="en-IN" sz="1800" dirty="0"/>
              <a:t>Split code in different </a:t>
            </a:r>
            <a:r>
              <a:rPr lang="en-IN" sz="1800" b="1" dirty="0"/>
              <a:t>AMDP</a:t>
            </a:r>
            <a:r>
              <a:rPr lang="en-IN" sz="1800" dirty="0"/>
              <a:t>. </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D9564F40-D307-6CC4-13B8-B82756B1101C}"/>
                  </a:ext>
                </a:extLst>
              </p14:cNvPr>
              <p14:cNvContentPartPr/>
              <p14:nvPr/>
            </p14:nvContentPartPr>
            <p14:xfrm>
              <a:off x="5608200" y="556200"/>
              <a:ext cx="360" cy="360"/>
            </p14:xfrm>
          </p:contentPart>
        </mc:Choice>
        <mc:Fallback xmlns="">
          <p:pic>
            <p:nvPicPr>
              <p:cNvPr id="9" name="Ink 8">
                <a:extLst>
                  <a:ext uri="{FF2B5EF4-FFF2-40B4-BE49-F238E27FC236}">
                    <a16:creationId xmlns:a16="http://schemas.microsoft.com/office/drawing/2014/main" id="{D9564F40-D307-6CC4-13B8-B82756B1101C}"/>
                  </a:ext>
                </a:extLst>
              </p:cNvPr>
              <p:cNvPicPr/>
              <p:nvPr/>
            </p:nvPicPr>
            <p:blipFill>
              <a:blip r:embed="rId7"/>
              <a:stretch>
                <a:fillRect/>
              </a:stretch>
            </p:blipFill>
            <p:spPr>
              <a:xfrm>
                <a:off x="5599200" y="547200"/>
                <a:ext cx="18000" cy="18000"/>
              </a:xfrm>
              <a:prstGeom prst="rect">
                <a:avLst/>
              </a:prstGeom>
            </p:spPr>
          </p:pic>
        </mc:Fallback>
      </mc:AlternateContent>
    </p:spTree>
    <p:extLst>
      <p:ext uri="{BB962C8B-B14F-4D97-AF65-F5344CB8AC3E}">
        <p14:creationId xmlns:p14="http://schemas.microsoft.com/office/powerpoint/2010/main" val="935440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CDS Table function</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4801314"/>
          </a:xfrm>
          <a:prstGeom prst="rect">
            <a:avLst/>
          </a:prstGeom>
          <a:noFill/>
        </p:spPr>
        <p:txBody>
          <a:bodyPr wrap="square" rtlCol="0">
            <a:spAutoFit/>
          </a:bodyPr>
          <a:lstStyle/>
          <a:p>
            <a:r>
              <a:rPr lang="en-US" sz="1800" dirty="0"/>
              <a:t>Is a new feature introduced in SAP NW 7.5 onwards to enrich the CDS concept. It allows following</a:t>
            </a:r>
          </a:p>
          <a:p>
            <a:pPr marL="342900" indent="-342900">
              <a:buAutoNum type="arabicPeriod"/>
            </a:pPr>
            <a:r>
              <a:rPr lang="en-US" sz="1800" dirty="0"/>
              <a:t>We can integrate SQL script code with CDS views</a:t>
            </a:r>
          </a:p>
          <a:p>
            <a:pPr marL="342900" indent="-342900">
              <a:buAutoNum type="arabicPeriod"/>
            </a:pPr>
            <a:r>
              <a:rPr lang="en-US" sz="1800" dirty="0"/>
              <a:t>We can overcome the limitations and disadvantages of </a:t>
            </a:r>
            <a:r>
              <a:rPr lang="en-US" sz="1800" dirty="0" err="1"/>
              <a:t>cds</a:t>
            </a:r>
            <a:r>
              <a:rPr lang="en-US" sz="1800" dirty="0"/>
              <a:t> views</a:t>
            </a:r>
          </a:p>
          <a:p>
            <a:pPr marL="342900" indent="-342900">
              <a:buAutoNum type="arabicPeriod"/>
            </a:pPr>
            <a:r>
              <a:rPr lang="en-US" sz="1800" dirty="0"/>
              <a:t>We can call an AMDP using CDS </a:t>
            </a:r>
          </a:p>
          <a:p>
            <a:pPr marL="342900" indent="-342900">
              <a:buAutoNum type="arabicPeriod"/>
            </a:pPr>
            <a:r>
              <a:rPr lang="en-US" sz="1800" dirty="0"/>
              <a:t>Helps to eliminate the type conflict issues with </a:t>
            </a:r>
            <a:r>
              <a:rPr lang="en-US" sz="1800" dirty="0" err="1"/>
              <a:t>cds</a:t>
            </a:r>
            <a:endParaRPr lang="en-US" sz="1800" dirty="0"/>
          </a:p>
          <a:p>
            <a:pPr marL="342900" indent="-342900">
              <a:buAutoNum type="arabicPeriod"/>
            </a:pPr>
            <a:r>
              <a:rPr lang="en-US" sz="1800" dirty="0"/>
              <a:t>Allows to integrate the complex logic with </a:t>
            </a:r>
            <a:r>
              <a:rPr lang="en-US" sz="1800" dirty="0" err="1"/>
              <a:t>cds</a:t>
            </a:r>
            <a:r>
              <a:rPr lang="en-US" sz="1800" dirty="0"/>
              <a:t> views</a:t>
            </a:r>
          </a:p>
          <a:p>
            <a:pPr marL="342900" indent="-342900">
              <a:buAutoNum type="arabicPeriod"/>
            </a:pPr>
            <a:r>
              <a:rPr lang="en-US" sz="1800" dirty="0"/>
              <a:t>We can reuse the </a:t>
            </a:r>
            <a:r>
              <a:rPr lang="en-US" sz="1800" dirty="0" err="1"/>
              <a:t>cds</a:t>
            </a:r>
            <a:r>
              <a:rPr lang="en-US" sz="1800" dirty="0"/>
              <a:t> table function in another </a:t>
            </a:r>
            <a:r>
              <a:rPr lang="en-US" sz="1800" dirty="0" err="1"/>
              <a:t>cds</a:t>
            </a:r>
            <a:r>
              <a:rPr lang="en-US" sz="1800" dirty="0"/>
              <a:t> view with associations and joins</a:t>
            </a:r>
          </a:p>
          <a:p>
            <a:endParaRPr lang="en-US" sz="1800" dirty="0"/>
          </a:p>
          <a:p>
            <a:r>
              <a:rPr lang="en-US" sz="1800" dirty="0"/>
              <a:t>A </a:t>
            </a:r>
            <a:r>
              <a:rPr lang="en-US" sz="1800" dirty="0" err="1"/>
              <a:t>cds</a:t>
            </a:r>
            <a:r>
              <a:rPr lang="en-US" sz="1800" dirty="0"/>
              <a:t> table function is just like AMDP which can be used to integrate the SQL Script logic. But behind the scenes it will create a Table UDF in HANA. A CDS table function</a:t>
            </a:r>
          </a:p>
          <a:p>
            <a:pPr marL="342900" indent="-342900">
              <a:buAutoNum type="arabicPeriod"/>
            </a:pPr>
            <a:r>
              <a:rPr lang="en-US" sz="1800" dirty="0"/>
              <a:t>Will contain a CDS definition, which will act like skeleton of the output data </a:t>
            </a:r>
          </a:p>
          <a:p>
            <a:pPr marL="342900" indent="-342900">
              <a:buAutoNum type="arabicPeriod"/>
            </a:pPr>
            <a:r>
              <a:rPr lang="en-US" sz="1800" dirty="0"/>
              <a:t>But eventually it will invoke a class function which contains SQL script code</a:t>
            </a:r>
          </a:p>
          <a:p>
            <a:pPr marL="342900" indent="-342900">
              <a:buAutoNum type="arabicPeriod"/>
            </a:pPr>
            <a:r>
              <a:rPr lang="en-US" sz="1800" dirty="0"/>
              <a:t>This SQL script code can call AMDP, pure SQL script logic</a:t>
            </a:r>
          </a:p>
          <a:p>
            <a:pPr marL="342900" indent="-342900">
              <a:buAutoNum type="arabicPeriod"/>
            </a:pPr>
            <a:endParaRPr lang="en-US" sz="1800" dirty="0"/>
          </a:p>
          <a:p>
            <a:r>
              <a:rPr lang="en-US" sz="1800" b="1" dirty="0"/>
              <a:t>Use Case</a:t>
            </a:r>
          </a:p>
          <a:p>
            <a:r>
              <a:rPr lang="en-US" sz="1800" dirty="0"/>
              <a:t>Once upon a time in Mumbai, I was working on a project there was a requirement to convert an ABAP report to CDS view. This report was joining but000 (customer master) table with </a:t>
            </a:r>
            <a:r>
              <a:rPr lang="en-US" sz="1800" dirty="0" err="1"/>
              <a:t>crmd_partner</a:t>
            </a:r>
            <a:r>
              <a:rPr lang="en-US" sz="1800" dirty="0"/>
              <a:t> (</a:t>
            </a:r>
            <a:r>
              <a:rPr lang="en-US" sz="1800" dirty="0" err="1"/>
              <a:t>crm</a:t>
            </a:r>
            <a:r>
              <a:rPr lang="en-US" sz="1800" dirty="0"/>
              <a:t> partners)</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1029767048"/>
      </p:ext>
    </p:extLst>
  </p:cSld>
  <p:clrMapOvr>
    <a:masterClrMapping/>
  </p:clrMapOvr>
</p:sld>
</file>

<file path=ppt/theme/theme1.xml><?xml version="1.0" encoding="utf-8"?>
<a:theme xmlns:a="http://schemas.openxmlformats.org/drawingml/2006/main" name="Office Theme">
  <a:themeElements>
    <a:clrScheme name="Custom 526">
      <a:dk1>
        <a:sysClr val="windowText" lastClr="000000"/>
      </a:dk1>
      <a:lt1>
        <a:sysClr val="window" lastClr="FFFFFF"/>
      </a:lt1>
      <a:dk2>
        <a:srgbClr val="153153"/>
      </a:dk2>
      <a:lt2>
        <a:srgbClr val="EEECE1"/>
      </a:lt2>
      <a:accent1>
        <a:srgbClr val="6249DF"/>
      </a:accent1>
      <a:accent2>
        <a:srgbClr val="03BAC8"/>
      </a:accent2>
      <a:accent3>
        <a:srgbClr val="F9F7F3"/>
      </a:accent3>
      <a:accent4>
        <a:srgbClr val="EDDEA4"/>
      </a:accent4>
      <a:accent5>
        <a:srgbClr val="F7A072"/>
      </a:accent5>
      <a:accent6>
        <a:srgbClr val="A5A5A5"/>
      </a:accent6>
      <a:hlink>
        <a:srgbClr val="0000FF"/>
      </a:hlink>
      <a:folHlink>
        <a:srgbClr val="800080"/>
      </a:folHlink>
    </a:clrScheme>
    <a:fontScheme name="slidemodel">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8175</TotalTime>
  <Words>1882</Words>
  <Application>Microsoft Office PowerPoint</Application>
  <PresentationFormat>Custom</PresentationFormat>
  <Paragraphs>221</Paragraphs>
  <Slides>23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Cooper Black</vt:lpstr>
      <vt:lpstr>Segoe UI</vt:lpstr>
      <vt:lpstr>Segoe UI Black</vt:lpstr>
      <vt:lpstr>Office Theme</vt:lpstr>
      <vt:lpstr>SAP S/4HANA CDS, SAC Training Day 5</vt:lpstr>
      <vt:lpstr>Agenda – Day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SAP Analytics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OVP Applications in S/4HANA</vt:lpstr>
      <vt:lpstr>Title</vt:lpstr>
      <vt:lpstr>Questions?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216</cp:revision>
  <dcterms:created xsi:type="dcterms:W3CDTF">2013-09-12T13:05:01Z</dcterms:created>
  <dcterms:modified xsi:type="dcterms:W3CDTF">2024-01-02T16:02:31Z</dcterms:modified>
</cp:coreProperties>
</file>